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469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3" r:id="rId34"/>
    <p:sldId id="414" r:id="rId35"/>
    <p:sldId id="415" r:id="rId36"/>
    <p:sldId id="470" r:id="rId37"/>
    <p:sldId id="471" r:id="rId38"/>
    <p:sldId id="472" r:id="rId39"/>
    <p:sldId id="473" r:id="rId40"/>
    <p:sldId id="416" r:id="rId41"/>
    <p:sldId id="417" r:id="rId42"/>
    <p:sldId id="418" r:id="rId43"/>
    <p:sldId id="419" r:id="rId44"/>
    <p:sldId id="420" r:id="rId45"/>
    <p:sldId id="475" r:id="rId46"/>
    <p:sldId id="476" r:id="rId47"/>
    <p:sldId id="423" r:id="rId48"/>
    <p:sldId id="424" r:id="rId49"/>
    <p:sldId id="425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4" r:id="rId58"/>
    <p:sldId id="435" r:id="rId59"/>
    <p:sldId id="436" r:id="rId60"/>
    <p:sldId id="478" r:id="rId61"/>
    <p:sldId id="479" r:id="rId62"/>
    <p:sldId id="439" r:id="rId63"/>
    <p:sldId id="440" r:id="rId64"/>
    <p:sldId id="441" r:id="rId65"/>
    <p:sldId id="442" r:id="rId66"/>
    <p:sldId id="477" r:id="rId67"/>
    <p:sldId id="444" r:id="rId68"/>
    <p:sldId id="445" r:id="rId69"/>
    <p:sldId id="447" r:id="rId70"/>
    <p:sldId id="446" r:id="rId71"/>
    <p:sldId id="448" r:id="rId72"/>
    <p:sldId id="449" r:id="rId73"/>
    <p:sldId id="450" r:id="rId74"/>
    <p:sldId id="451" r:id="rId75"/>
    <p:sldId id="452" r:id="rId76"/>
    <p:sldId id="453" r:id="rId77"/>
    <p:sldId id="454" r:id="rId78"/>
    <p:sldId id="455" r:id="rId79"/>
    <p:sldId id="456" r:id="rId80"/>
    <p:sldId id="457" r:id="rId81"/>
    <p:sldId id="458" r:id="rId82"/>
    <p:sldId id="459" r:id="rId83"/>
    <p:sldId id="460" r:id="rId84"/>
    <p:sldId id="461" r:id="rId85"/>
    <p:sldId id="462" r:id="rId86"/>
    <p:sldId id="463" r:id="rId87"/>
    <p:sldId id="464" r:id="rId88"/>
    <p:sldId id="465" r:id="rId89"/>
    <p:sldId id="466" r:id="rId90"/>
    <p:sldId id="467" r:id="rId91"/>
    <p:sldId id="468" r:id="rId92"/>
    <p:sldId id="324" r:id="rId93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0E9246-99EE-4871-A059-14CCB5B27E00}">
          <p14:sldIdLst>
            <p14:sldId id="256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469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3"/>
            <p14:sldId id="414"/>
            <p14:sldId id="415"/>
            <p14:sldId id="470"/>
            <p14:sldId id="471"/>
            <p14:sldId id="472"/>
            <p14:sldId id="473"/>
            <p14:sldId id="416"/>
            <p14:sldId id="417"/>
            <p14:sldId id="418"/>
            <p14:sldId id="419"/>
            <p14:sldId id="420"/>
            <p14:sldId id="475"/>
            <p14:sldId id="476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4"/>
            <p14:sldId id="435"/>
            <p14:sldId id="436"/>
            <p14:sldId id="478"/>
            <p14:sldId id="479"/>
            <p14:sldId id="439"/>
            <p14:sldId id="440"/>
            <p14:sldId id="441"/>
            <p14:sldId id="442"/>
            <p14:sldId id="477"/>
            <p14:sldId id="444"/>
            <p14:sldId id="445"/>
            <p14:sldId id="447"/>
            <p14:sldId id="446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4EA"/>
    <a:srgbClr val="DED4DD"/>
    <a:srgbClr val="BA92A6"/>
    <a:srgbClr val="B498B1"/>
    <a:srgbClr val="FFFF99"/>
    <a:srgbClr val="FFFFCC"/>
    <a:srgbClr val="BB91B8"/>
    <a:srgbClr val="CB8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76" autoAdjust="0"/>
    <p:restoredTop sz="86352" autoAdjust="0"/>
  </p:normalViewPr>
  <p:slideViewPr>
    <p:cSldViewPr>
      <p:cViewPr varScale="1">
        <p:scale>
          <a:sx n="93" d="100"/>
          <a:sy n="93" d="100"/>
        </p:scale>
        <p:origin x="1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032580888618994E-2"/>
                  <c:y val="7.263938513148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09-42CD-B417-9F29BB2834E2}"/>
                </c:ext>
              </c:extLst>
            </c:dLbl>
            <c:dLbl>
              <c:idx val="1"/>
              <c:layout>
                <c:manualLayout>
                  <c:x val="-5.0314452082977551E-2"/>
                  <c:y val="0.14335402370913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09-42CD-B417-9F29BB2834E2}"/>
                </c:ext>
              </c:extLst>
            </c:dLbl>
            <c:dLbl>
              <c:idx val="2"/>
              <c:layout>
                <c:manualLayout>
                  <c:x val="-3.0085146360801399E-2"/>
                  <c:y val="0.18161425961880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09-42CD-B417-9F29BB2834E2}"/>
                </c:ext>
              </c:extLst>
            </c:dLbl>
            <c:dLbl>
              <c:idx val="3"/>
              <c:layout>
                <c:manualLayout>
                  <c:x val="-9.8664619470336334E-17"/>
                  <c:y val="0.21704666494885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09-42CD-B417-9F29BB283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9118111.5999999996</c:v>
                </c:pt>
                <c:pt idx="1">
                  <c:v>10001696.300000001</c:v>
                </c:pt>
                <c:pt idx="2">
                  <c:v>10821444.5</c:v>
                </c:pt>
                <c:pt idx="3">
                  <c:v>11712381.699999999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09-42CD-B417-9F29BB283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1.4273718902820812E-2"/>
                  <c:y val="-0.129505192425168"/>
                </c:manualLayout>
              </c:layout>
              <c:tx>
                <c:rich>
                  <a:bodyPr/>
                  <a:lstStyle/>
                  <a:p>
                    <a:fld id="{2198AA0D-E879-43E7-8AD9-92049B17205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0,661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0,05%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791351722304011"/>
                  <c:y val="-0.10930230544639465"/>
                </c:manualLayout>
              </c:layout>
              <c:tx>
                <c:rich>
                  <a:bodyPr/>
                  <a:lstStyle/>
                  <a:p>
                    <a:fld id="{A8E1CBEE-83DD-48EE-9C3E-D78CAF53B1D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0,311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0134340421002777"/>
                  <c:y val="1.8706198683014347E-2"/>
                </c:manualLayout>
              </c:layout>
              <c:tx>
                <c:rich>
                  <a:bodyPr/>
                  <a:lstStyle/>
                  <a:p>
                    <a:fld id="{33FC9478-3836-446E-A7BC-700768D6E49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95,668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7,20%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7.3675905511810927E-2"/>
                  <c:y val="0.13866098442031949"/>
                </c:manualLayout>
              </c:layout>
              <c:tx>
                <c:rich>
                  <a:bodyPr/>
                  <a:lstStyle/>
                  <a:p>
                    <a:fld id="{A73D3359-7FE6-47CA-A4D3-43B94977266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FD7192BC-4C90-4F1D-9AB9-8965387F11C6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7.7078082075232396E-2"/>
                  <c:y val="0.32708132314248739"/>
                </c:manualLayout>
              </c:layout>
              <c:tx>
                <c:rich>
                  <a:bodyPr/>
                  <a:lstStyle/>
                  <a:p>
                    <a:fld id="{1BB8D5B2-39EF-4595-A17B-1C147ACC400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53,984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4,07%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17413937061441392"/>
                  <c:y val="-7.8725342594240466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921,125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69,35%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2.9974809695923706E-2"/>
                  <c:y val="0.27181698805670063"/>
                </c:manualLayout>
              </c:layout>
              <c:tx>
                <c:rich>
                  <a:bodyPr/>
                  <a:lstStyle/>
                  <a:p>
                    <a:fld id="{BAB8A9EC-7D7D-46E5-98BA-CAEA0DA5832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37,242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2,80%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7.8505453965514477E-2"/>
                  <c:y val="0.1593606510853828"/>
                </c:manualLayout>
              </c:layout>
              <c:tx>
                <c:rich>
                  <a:bodyPr/>
                  <a:lstStyle/>
                  <a:p>
                    <a:fld id="{308AC531-3486-4D0B-870A-E5CED96B00C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12,856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0,97%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0848026366143818"/>
                  <c:y val="0.13220862053208521"/>
                </c:manualLayout>
              </c:layout>
              <c:tx>
                <c:rich>
                  <a:bodyPr/>
                  <a:lstStyle/>
                  <a:p>
                    <a:fld id="{131CF260-24AB-401C-803C-A5601D98A7D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135,341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10,19%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23337530406112028"/>
                  <c:y val="0.17932197846069486"/>
                </c:manualLayout>
              </c:layout>
              <c:tx>
                <c:rich>
                  <a:bodyPr/>
                  <a:lstStyle/>
                  <a:p>
                    <a:fld id="{8263B222-ED90-4FD2-BDD6-94622AD9358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63,878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4,81%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16067333333333333"/>
                  <c:y val="0"/>
                </c:manualLayout>
              </c:layout>
              <c:tx>
                <c:rich>
                  <a:bodyPr/>
                  <a:lstStyle/>
                  <a:p>
                    <a:fld id="{0349B279-416F-402F-B40F-5006F372241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6,898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0,52%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tx>
                <c:rich>
                  <a:bodyPr/>
                  <a:lstStyle/>
                  <a:p>
                    <a:fld id="{5A232FFB-92A6-43CD-9C91-7236FF4D9BC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0,004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0,001%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2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  <c:pt idx="11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1.111</c:v>
                </c:pt>
                <c:pt idx="1">
                  <c:v>10.095000000000001</c:v>
                </c:pt>
                <c:pt idx="2">
                  <c:v>172.41399999999999</c:v>
                </c:pt>
                <c:pt idx="3">
                  <c:v>0.3</c:v>
                </c:pt>
                <c:pt idx="4">
                  <c:v>50.281999999999996</c:v>
                </c:pt>
                <c:pt idx="5">
                  <c:v>762.63800000000003</c:v>
                </c:pt>
                <c:pt idx="6">
                  <c:v>38.066000000000003</c:v>
                </c:pt>
                <c:pt idx="7">
                  <c:v>15.132</c:v>
                </c:pt>
                <c:pt idx="8">
                  <c:v>120.874</c:v>
                </c:pt>
                <c:pt idx="9">
                  <c:v>167.828</c:v>
                </c:pt>
                <c:pt idx="10">
                  <c:v>5.3789999999999996</c:v>
                </c:pt>
                <c:pt idx="1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Lbls>
            <c:dLbl>
              <c:idx val="0"/>
              <c:layout>
                <c:manualLayout>
                  <c:x val="2.4940367454068132E-2"/>
                  <c:y val="-9.8612284357855504E-2"/>
                </c:manualLayout>
              </c:layout>
              <c:tx>
                <c:rich>
                  <a:bodyPr/>
                  <a:lstStyle/>
                  <a:p>
                    <a:fld id="{FEB319EC-3AA7-4A0F-A072-5C6274B4FF02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0,661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273280839895"/>
                      <c:h val="0.102424167583711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791351722304011"/>
                  <c:y val="-0.10930230544639465"/>
                </c:manualLayout>
              </c:layout>
              <c:tx>
                <c:rich>
                  <a:bodyPr/>
                  <a:lstStyle/>
                  <a:p>
                    <a:fld id="{F112015F-7BCA-47BD-AD70-FEB9F8122D8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0,311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1067674540682415"/>
                  <c:y val="2.7958667230553617E-2"/>
                </c:manualLayout>
              </c:layout>
              <c:tx>
                <c:rich>
                  <a:bodyPr/>
                  <a:lstStyle/>
                  <a:p>
                    <a:fld id="{00F4ECFE-0525-4D03-9C05-27CE3004BC8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81,043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6,23%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0.10300923884514426"/>
                  <c:y val="0.2034278718257225"/>
                </c:manualLayout>
              </c:layout>
              <c:tx>
                <c:rich>
                  <a:bodyPr/>
                  <a:lstStyle/>
                  <a:p>
                    <a:fld id="{5F046907-86AD-47D7-B484-2FD8D6BB5CC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0,300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7.7078082075232396E-2"/>
                  <c:y val="0.32708132314248739"/>
                </c:manualLayout>
              </c:layout>
              <c:tx>
                <c:rich>
                  <a:bodyPr/>
                  <a:lstStyle/>
                  <a:p>
                    <a:fld id="{ADA4F83B-258B-4F2A-BCBD-D63CB281F51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64,419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4,95%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19680608923884524"/>
                  <c:y val="-4.4028899571657176E-2"/>
                </c:manualLayout>
              </c:layout>
              <c:tx>
                <c:rich>
                  <a:bodyPr/>
                  <a:lstStyle/>
                  <a:p>
                    <a:fld id="{3879956C-C3F9-4BC8-AB81-EA548D5B913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865,920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66,49%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5.9308136482939679E-2"/>
                  <c:y val="0.42448176492251471"/>
                </c:manualLayout>
              </c:layout>
              <c:tx>
                <c:rich>
                  <a:bodyPr/>
                  <a:lstStyle/>
                  <a:p>
                    <a:fld id="{DAAE8978-2734-45EA-845E-A04485F4B73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30,731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2,36%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4383874015748033"/>
                  <c:y val="0.30045996129287483"/>
                </c:manualLayout>
              </c:layout>
              <c:tx>
                <c:rich>
                  <a:bodyPr/>
                  <a:lstStyle/>
                  <a:p>
                    <a:fld id="{4D479A70-E439-4FD4-9BEF-4DD735109E1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12,857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0,99%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8848031496062992"/>
                  <c:y val="0.21316712509803359"/>
                </c:manualLayout>
              </c:layout>
              <c:tx>
                <c:rich>
                  <a:bodyPr/>
                  <a:lstStyle/>
                  <a:p>
                    <a:fld id="{062C2EF5-0324-4308-B660-AF74912DB36C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134,185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10,31%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34804199475065617"/>
                  <c:y val="7.7545569024974587E-2"/>
                </c:manualLayout>
              </c:layout>
              <c:tx>
                <c:rich>
                  <a:bodyPr/>
                  <a:lstStyle/>
                  <a:p>
                    <a:fld id="{BD876863-F921-4930-8D4B-79869C3FE4E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109,441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8,40%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16067333333333333"/>
                  <c:y val="0"/>
                </c:manualLayout>
              </c:layout>
              <c:tx>
                <c:rich>
                  <a:bodyPr/>
                  <a:lstStyle/>
                  <a:p>
                    <a:fld id="{1E06F7D3-D892-4025-A5A4-9BFE4C67F12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2,366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0,18%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Лист1!$A$2:$A$12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1.111</c:v>
                </c:pt>
                <c:pt idx="1">
                  <c:v>12.827999999999999</c:v>
                </c:pt>
                <c:pt idx="2">
                  <c:v>90.048000000000002</c:v>
                </c:pt>
                <c:pt idx="3">
                  <c:v>0.32600000000000001</c:v>
                </c:pt>
                <c:pt idx="4">
                  <c:v>67.397999999999996</c:v>
                </c:pt>
                <c:pt idx="5">
                  <c:v>790.37599999999998</c:v>
                </c:pt>
                <c:pt idx="6">
                  <c:v>33.116999999999997</c:v>
                </c:pt>
                <c:pt idx="7">
                  <c:v>15.132</c:v>
                </c:pt>
                <c:pt idx="8">
                  <c:v>120.17700000000001</c:v>
                </c:pt>
                <c:pt idx="9">
                  <c:v>32.274999999999999</c:v>
                </c:pt>
                <c:pt idx="10">
                  <c:v>8.8960000000000008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1.9607034120734907E-2"/>
                  <c:y val="-8.3576937605614979E-2"/>
                </c:manualLayout>
              </c:layout>
              <c:tx>
                <c:rich>
                  <a:bodyPr/>
                  <a:lstStyle/>
                  <a:p>
                    <a:fld id="{01D75D2B-938A-4327-BD66-E68E16B8540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0,661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21646850393700787"/>
                  <c:y val="-4.5422224942090486E-2"/>
                </c:manualLayout>
              </c:layout>
              <c:tx>
                <c:rich>
                  <a:bodyPr/>
                  <a:lstStyle/>
                  <a:p>
                    <a:fld id="{BA686C3C-4C70-46C4-8727-7E94130BC66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0,311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1067674540682425"/>
                  <c:y val="4.4150382973236132E-2"/>
                </c:manualLayout>
              </c:layout>
              <c:tx>
                <c:rich>
                  <a:bodyPr/>
                  <a:lstStyle/>
                  <a:p>
                    <a:fld id="{7C5B20BC-3D71-425B-93FF-F9BF53DA349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101,640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8,25%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8.700923884514436E-2"/>
                  <c:y val="0.20342787182572253"/>
                </c:manualLayout>
              </c:layout>
              <c:tx>
                <c:rich>
                  <a:bodyPr/>
                  <a:lstStyle/>
                  <a:p>
                    <a:fld id="{D1334CD7-4CCC-4A20-B33A-F374B057CAD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0,300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8.7744776902887137E-2"/>
                  <c:y val="0.3687172409170667"/>
                </c:manualLayout>
              </c:layout>
              <c:tx>
                <c:rich>
                  <a:bodyPr/>
                  <a:lstStyle/>
                  <a:p>
                    <a:fld id="{416AA1C6-75C5-41AF-85BA-18403EA1E14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64,419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5,23%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24880608923884515"/>
                  <c:y val="-2.5524081580020213E-2"/>
                </c:manualLayout>
              </c:layout>
              <c:tx>
                <c:rich>
                  <a:bodyPr/>
                  <a:lstStyle/>
                  <a:p>
                    <a:fld id="{8942C4E6-1687-4C14-A7CF-4244A5BBF52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840,038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68,16%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8.4641469816272963E-2"/>
                  <c:y val="0.43142107166937854"/>
                </c:manualLayout>
              </c:layout>
              <c:tx>
                <c:rich>
                  <a:bodyPr/>
                  <a:lstStyle/>
                  <a:p>
                    <a:fld id="{877B3218-2E18-479E-9C9F-17E8DC3C5B9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28,587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2,32%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6250540682414699"/>
                  <c:y val="0.33053029052928506"/>
                </c:manualLayout>
              </c:layout>
              <c:tx>
                <c:rich>
                  <a:bodyPr/>
                  <a:lstStyle/>
                  <a:p>
                    <a:fld id="{F96D9199-F9D3-44BB-8B90-E4C9DEB50CE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12,857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1,04%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21381364829396327"/>
                  <c:y val="0.2386112498365347"/>
                </c:manualLayout>
              </c:layout>
              <c:tx>
                <c:rich>
                  <a:bodyPr/>
                  <a:lstStyle/>
                  <a:p>
                    <a:fld id="{754649C5-45A1-4C1E-ACDF-ED10513CE84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144,506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11,72%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39870866141732281"/>
                  <c:y val="0.12843381850197669"/>
                </c:manualLayout>
              </c:layout>
              <c:tx>
                <c:rich>
                  <a:bodyPr/>
                  <a:lstStyle/>
                  <a:p>
                    <a:fld id="{FCDB92BA-9E48-4CB0-A2EF-E3F904C0734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31,400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2,55%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20334000000000005"/>
                  <c:y val="2.3131933159723172E-3"/>
                </c:manualLayout>
              </c:layout>
              <c:tx>
                <c:rich>
                  <a:bodyPr/>
                  <a:lstStyle/>
                  <a:p>
                    <a:fld id="{95AC55EF-7F26-473A-BFB4-4532E6EBEBB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7,717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0,63%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1.111</c:v>
                </c:pt>
                <c:pt idx="1">
                  <c:v>12.827999999999999</c:v>
                </c:pt>
                <c:pt idx="2">
                  <c:v>106.94799999999999</c:v>
                </c:pt>
                <c:pt idx="3">
                  <c:v>0.32600000000000001</c:v>
                </c:pt>
                <c:pt idx="4">
                  <c:v>67.397999999999996</c:v>
                </c:pt>
                <c:pt idx="5">
                  <c:v>785.19100000000003</c:v>
                </c:pt>
                <c:pt idx="6">
                  <c:v>30.452999999999999</c:v>
                </c:pt>
                <c:pt idx="7">
                  <c:v>15.132</c:v>
                </c:pt>
                <c:pt idx="8">
                  <c:v>128.92400000000001</c:v>
                </c:pt>
                <c:pt idx="9">
                  <c:v>31.593</c:v>
                </c:pt>
                <c:pt idx="10">
                  <c:v>0.996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B-4704-858D-3FB0067EF1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4-4A99-BC46-CE3F87DC87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24-4A99-BC46-CE3F87DC87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24-4A99-BC46-CE3F87DC8776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C0E619-2B92-4640-9881-0B1DC76D6D20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91,6%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E9B-4704-858D-3FB0067EF16D}"/>
                </c:ext>
              </c:extLst>
            </c:dLbl>
            <c:dLbl>
              <c:idx val="1"/>
              <c:layout>
                <c:manualLayout>
                  <c:x val="-0.12105442883731748"/>
                  <c:y val="-3.0603555034084198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B81FBD-4105-4152-B1A6-614813D76480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9,86%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083231879595323"/>
                      <c:h val="0.3221248452911563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A24-4A99-BC46-CE3F87DC87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24-4A99-BC46-CE3F87DC87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24-4A99-BC46-CE3F87DC8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0.91600000000000004</c:v>
                </c:pt>
                <c:pt idx="1">
                  <c:v>8.4000000000000005E-2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E9B-4704-858D-3FB0067EF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52-4B9E-B646-A7C20BD169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52-4B9E-B646-A7C20BD169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52-4B9E-B646-A7C20BD169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52-4B9E-B646-A7C20BD16920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302B94-8304-4428-BC76-9A5B5397970D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90,15%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52-4B9E-B646-A7C20BD16920}"/>
                </c:ext>
              </c:extLst>
            </c:dLbl>
            <c:dLbl>
              <c:idx val="1"/>
              <c:layout>
                <c:manualLayout>
                  <c:x val="-0.14028527966809579"/>
                  <c:y val="-3.0603223127498372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F0D760-D43D-4ACC-95E3-2E6E02BE92B4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9,85%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237061713439663"/>
                      <c:h val="0.322124911672473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852-4B9E-B646-A7C20BD169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52-4B9E-B646-A7C20BD169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52-4B9E-B646-A7C20BD16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0.89800000000000002</c:v>
                </c:pt>
                <c:pt idx="1">
                  <c:v>0.10199999999999999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852-4B9E-B646-A7C20BD1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30-442E-B17F-31451944D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30-442E-B17F-31451944D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30-442E-B17F-31451944D7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30-442E-B17F-31451944D7C5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82B3A6-2E79-4D77-B754-ACE631B568E1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88,69%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930-442E-B17F-31451944D7C5}"/>
                </c:ext>
              </c:extLst>
            </c:dLbl>
            <c:dLbl>
              <c:idx val="1"/>
              <c:layout>
                <c:manualLayout>
                  <c:x val="-0.10017792494344011"/>
                  <c:y val="0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3987A6-B84D-46F6-B5BE-130E8009656B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11,31%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801164277542235"/>
                      <c:h val="0.322124911672473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930-442E-B17F-31451944D7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30-442E-B17F-31451944D7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30-442E-B17F-31451944D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0.88300000000000001</c:v>
                </c:pt>
                <c:pt idx="1">
                  <c:v>0.11700000000000001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5930-442E-B17F-31451944D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работников, 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59617466719907E-2"/>
                  <c:y val="6.596284988239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D8-4F5D-8C99-CAB8ABB221F9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D8-4F5D-8C99-CAB8ABB221F9}"/>
                </c:ext>
              </c:extLst>
            </c:dLbl>
            <c:dLbl>
              <c:idx val="2"/>
              <c:layout>
                <c:manualLayout>
                  <c:x val="-5.0217732501941517E-2"/>
                  <c:y val="0.18877927964303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D8-4F5D-8C99-CAB8ABB221F9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D8-4F5D-8C99-CAB8ABB22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14323</c:v>
                </c:pt>
                <c:pt idx="1">
                  <c:v>14323</c:v>
                </c:pt>
                <c:pt idx="2">
                  <c:v>14323</c:v>
                </c:pt>
                <c:pt idx="3">
                  <c:v>14323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D8-4F5D-8C99-CAB8ABB22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плата,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127952755905537E-2"/>
                  <c:y val="0.16036344887074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7-42B7-9F8A-FDEF821DBFC7}"/>
                </c:ext>
              </c:extLst>
            </c:dLbl>
            <c:dLbl>
              <c:idx val="1"/>
              <c:layout>
                <c:manualLayout>
                  <c:x val="-5.5870078740157529E-2"/>
                  <c:y val="0.13893403870042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7-42B7-9F8A-FDEF821DBFC7}"/>
                </c:ext>
              </c:extLst>
            </c:dLbl>
            <c:dLbl>
              <c:idx val="2"/>
              <c:layout>
                <c:manualLayout>
                  <c:x val="-5.0217629046369207E-2"/>
                  <c:y val="0.15074440537183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67-42B7-9F8A-FDEF821DBFC7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7-42B7-9F8A-FDEF821D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53050.5</c:v>
                </c:pt>
                <c:pt idx="1">
                  <c:v>58191.3</c:v>
                </c:pt>
                <c:pt idx="2">
                  <c:v>62960.800000000003</c:v>
                </c:pt>
                <c:pt idx="3">
                  <c:v>68144.399999999994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67-42B7-9F8A-FDEF821DB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реализации продукции сельского хозяйства,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BF-49D5-A085-381D89FD540B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BF-49D5-A085-381D89FD540B}"/>
                </c:ext>
              </c:extLst>
            </c:dLbl>
            <c:dLbl>
              <c:idx val="2"/>
              <c:layout>
                <c:manualLayout>
                  <c:x val="-5.0217645871189272E-2"/>
                  <c:y val="0.1451379427061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BF-49D5-A085-381D89FD540B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BF-49D5-A085-381D89FD5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15537887</c:v>
                </c:pt>
                <c:pt idx="1">
                  <c:v>17308583</c:v>
                </c:pt>
                <c:pt idx="2">
                  <c:v>18311568</c:v>
                </c:pt>
                <c:pt idx="3">
                  <c:v>19336922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BF-49D5-A085-381D89FD5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работ и услуг,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6-46F2-A94E-BE8FB55626EA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06-46F2-A94E-BE8FB55626EA}"/>
                </c:ext>
              </c:extLst>
            </c:dLbl>
            <c:dLbl>
              <c:idx val="2"/>
              <c:layout>
                <c:manualLayout>
                  <c:x val="-5.0217645871189272E-2"/>
                  <c:y val="0.1451379427061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6-46F2-A94E-BE8FB55626EA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06-46F2-A94E-BE8FB55626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6829277.5999999996</c:v>
                </c:pt>
                <c:pt idx="1">
                  <c:v>7463417.0999999996</c:v>
                </c:pt>
                <c:pt idx="2">
                  <c:v>8067257.7000000002</c:v>
                </c:pt>
                <c:pt idx="3">
                  <c:v>8741221.8000000007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06-46F2-A94E-BE8FB5562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01-460A-AC98-52411646362A}"/>
                </c:ext>
              </c:extLst>
            </c:dLbl>
            <c:dLbl>
              <c:idx val="1"/>
              <c:layout>
                <c:manualLayout>
                  <c:x val="-8.9203412073490862E-2"/>
                  <c:y val="0.18460402121072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1-460A-AC98-52411646362A}"/>
                </c:ext>
              </c:extLst>
            </c:dLbl>
            <c:dLbl>
              <c:idx val="2"/>
              <c:layout>
                <c:manualLayout>
                  <c:x val="-1.1328740157480416E-2"/>
                  <c:y val="-7.722216499106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01-460A-AC98-52411646362A}"/>
                </c:ext>
              </c:extLst>
            </c:dLbl>
            <c:dLbl>
              <c:idx val="3"/>
              <c:layout>
                <c:manualLayout>
                  <c:x val="-5.5555555555556572E-3"/>
                  <c:y val="-6.764574028462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1-460A-AC98-524116463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2049047.2</c:v>
                </c:pt>
                <c:pt idx="1">
                  <c:v>2657260.1</c:v>
                </c:pt>
                <c:pt idx="2">
                  <c:v>645770.1</c:v>
                </c:pt>
                <c:pt idx="3">
                  <c:v>632380.1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01-460A-AC98-524116463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555555555555561E-2"/>
          <c:y val="0.8798408910362564"/>
          <c:w val="0.9"/>
          <c:h val="9.9474455063200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85152838427971E-2"/>
          <c:y val="0.31273408239700412"/>
          <c:w val="0.47270742358078605"/>
          <c:h val="0.322097378277153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99FF"/>
            </a:solidFill>
            <a:ln w="1059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FF99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5A0-43B3-863E-EC40D386E538}"/>
              </c:ext>
            </c:extLst>
          </c:dPt>
          <c:dPt>
            <c:idx val="1"/>
            <c:bubble3D val="0"/>
            <c:spPr>
              <a:solidFill>
                <a:srgbClr val="CCCCFF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5A0-43B3-863E-EC40D386E538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5A0-43B3-863E-EC40D386E538}"/>
              </c:ext>
            </c:extLst>
          </c:dPt>
          <c:dLbls>
            <c:dLbl>
              <c:idx val="0"/>
              <c:layout>
                <c:manualLayout>
                  <c:x val="3.602620355799839E-2"/>
                  <c:y val="6.3259030008618669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381,3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A0-43B3-863E-EC40D386E538}"/>
                </c:ext>
              </c:extLst>
            </c:dLbl>
            <c:dLbl>
              <c:idx val="1"/>
              <c:layout>
                <c:manualLayout>
                  <c:x val="0.11493760187422636"/>
                  <c:y val="-9.0317216207349088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Неналоговые 
</a:t>
                    </a:r>
                    <a:r>
                      <a:rPr lang="ru-RU" dirty="0" smtClean="0"/>
                      <a:t>доходы; 68,5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A0-43B3-863E-EC40D386E538}"/>
                </c:ext>
              </c:extLst>
            </c:dLbl>
            <c:dLbl>
              <c:idx val="2"/>
              <c:layout>
                <c:manualLayout>
                  <c:x val="-0.17454432944426199"/>
                  <c:y val="-0.10379295302510848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868,5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A0-43B3-863E-EC40D386E538}"/>
                </c:ext>
              </c:extLst>
            </c:dLbl>
            <c:spPr>
              <a:noFill/>
              <a:ln w="21198">
                <a:noFill/>
              </a:ln>
            </c:spPr>
            <c:txPr>
              <a:bodyPr/>
              <a:lstStyle/>
              <a:p>
                <a:pPr>
                  <a:defRPr sz="1335" b="1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 formatCode="#\ #,#00">
                  <c:v>284.5</c:v>
                </c:pt>
                <c:pt idx="1">
                  <c:v>77.5</c:v>
                </c:pt>
                <c:pt idx="2" formatCode="#,#00">
                  <c:v>514.70000000000005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A0-43B3-863E-EC40D386E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94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85152838427964E-2"/>
          <c:y val="0.31273408239700395"/>
          <c:w val="0.47270742358078605"/>
          <c:h val="0.3220973782771537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99FF"/>
            </a:solidFill>
            <a:ln w="980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FF99"/>
              </a:solidFill>
              <a:ln w="98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56B-4656-BC22-C64D7D43210A}"/>
              </c:ext>
            </c:extLst>
          </c:dPt>
          <c:dPt>
            <c:idx val="1"/>
            <c:bubble3D val="0"/>
            <c:spPr>
              <a:solidFill>
                <a:srgbClr val="CCCCFF"/>
              </a:solidFill>
              <a:ln w="98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56B-4656-BC22-C64D7D43210A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  <a:ln w="98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56B-4656-BC22-C64D7D43210A}"/>
              </c:ext>
            </c:extLst>
          </c:dPt>
          <c:dLbls>
            <c:dLbl>
              <c:idx val="0"/>
              <c:layout>
                <c:manualLayout>
                  <c:x val="3.9301255404789064E-2"/>
                  <c:y val="6.617058619019929E-2"/>
                </c:manualLayout>
              </c:layout>
              <c:tx>
                <c:rich>
                  <a:bodyPr/>
                  <a:lstStyle/>
                  <a:p>
                    <a:pPr>
                      <a:defRPr sz="12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398,5</a:t>
                    </a:r>
                    <a:r>
                      <a:rPr lang="ru-RU" dirty="0"/>
                      <a:t>
 </a:t>
                    </a:r>
                  </a:p>
                </c:rich>
              </c:tx>
              <c:spPr>
                <a:noFill/>
                <a:ln w="1961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6B-4656-BC22-C64D7D43210A}"/>
                </c:ext>
              </c:extLst>
            </c:dLbl>
            <c:dLbl>
              <c:idx val="1"/>
              <c:layout>
                <c:manualLayout>
                  <c:x val="5.5421841139857334E-2"/>
                  <c:y val="-6.6795212571627127E-2"/>
                </c:manualLayout>
              </c:layout>
              <c:tx>
                <c:rich>
                  <a:bodyPr/>
                  <a:lstStyle/>
                  <a:p>
                    <a:pPr>
                      <a:defRPr sz="12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Неналоговые 
</a:t>
                    </a:r>
                    <a:r>
                      <a:rPr lang="ru-RU" dirty="0" smtClean="0"/>
                      <a:t>доходы; 68,1</a:t>
                    </a:r>
                    <a:endParaRPr lang="ru-RU" dirty="0"/>
                  </a:p>
                </c:rich>
              </c:tx>
              <c:spPr>
                <a:noFill/>
                <a:ln w="1961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6B-4656-BC22-C64D7D43210A}"/>
                </c:ext>
              </c:extLst>
            </c:dLbl>
            <c:dLbl>
              <c:idx val="2"/>
              <c:layout>
                <c:manualLayout>
                  <c:x val="-0.15085873709225814"/>
                  <c:y val="-8.6474216917457186E-2"/>
                </c:manualLayout>
              </c:layout>
              <c:tx>
                <c:rich>
                  <a:bodyPr/>
                  <a:lstStyle/>
                  <a:p>
                    <a:pPr>
                      <a:defRPr sz="12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847,3</a:t>
                    </a:r>
                    <a:endParaRPr lang="ru-RU" dirty="0"/>
                  </a:p>
                </c:rich>
              </c:tx>
              <c:spPr>
                <a:noFill/>
                <a:ln w="1961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6B-4656-BC22-C64D7D43210A}"/>
                </c:ext>
              </c:extLst>
            </c:dLbl>
            <c:spPr>
              <a:noFill/>
              <a:ln w="19618">
                <a:noFill/>
              </a:ln>
            </c:spPr>
            <c:txPr>
              <a:bodyPr/>
              <a:lstStyle/>
              <a:p>
                <a:pPr>
                  <a:defRPr sz="1235" b="1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 formatCode="#\ #,#00">
                  <c:v>278.39999999999998</c:v>
                </c:pt>
                <c:pt idx="1">
                  <c:v>67.7</c:v>
                </c:pt>
                <c:pt idx="2" formatCode="#,#00">
                  <c:v>535.9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6B-4656-BC22-C64D7D432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02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85152838427964E-2"/>
          <c:y val="0.31273408239700395"/>
          <c:w val="0.47270742358078605"/>
          <c:h val="0.3220973782771537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99FF"/>
            </a:solidFill>
            <a:ln w="10547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FF99"/>
              </a:solidFill>
              <a:ln w="105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769-4610-A65C-A1680B16AC2D}"/>
              </c:ext>
            </c:extLst>
          </c:dPt>
          <c:dPt>
            <c:idx val="1"/>
            <c:bubble3D val="0"/>
            <c:spPr>
              <a:solidFill>
                <a:srgbClr val="CCCCFF"/>
              </a:solidFill>
              <a:ln w="105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769-4610-A65C-A1680B16AC2D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  <a:ln w="105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769-4610-A65C-A1680B16AC2D}"/>
              </c:ext>
            </c:extLst>
          </c:dPt>
          <c:dLbls>
            <c:dLbl>
              <c:idx val="0"/>
              <c:layout>
                <c:manualLayout>
                  <c:x val="3.6026200873362467E-2"/>
                  <c:y val="8.0143122467648237E-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432,0</a:t>
                    </a:r>
                    <a:r>
                      <a:rPr lang="ru-RU" dirty="0"/>
                      <a:t>
 </a:t>
                    </a:r>
                  </a:p>
                </c:rich>
              </c:tx>
              <c:spPr>
                <a:noFill/>
                <a:ln w="2109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69-4610-A65C-A1680B16AC2D}"/>
                </c:ext>
              </c:extLst>
            </c:dLbl>
            <c:dLbl>
              <c:idx val="1"/>
              <c:layout>
                <c:manualLayout>
                  <c:x val="6.7594784296195656E-2"/>
                  <c:y val="-6.4127895027536519E-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Неналоговые 
</a:t>
                    </a:r>
                    <a:r>
                      <a:rPr lang="ru-RU" dirty="0" smtClean="0"/>
                      <a:t>доходы; 68,1</a:t>
                    </a:r>
                    <a:endParaRPr lang="ru-RU" dirty="0"/>
                  </a:p>
                </c:rich>
              </c:tx>
              <c:spPr>
                <a:noFill/>
                <a:ln w="2109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69-4610-A65C-A1680B16AC2D}"/>
                </c:ext>
              </c:extLst>
            </c:dLbl>
            <c:dLbl>
              <c:idx val="2"/>
              <c:layout>
                <c:manualLayout>
                  <c:x val="-0.11562194385963515"/>
                  <c:y val="-9.3326669712095245E-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757,4</a:t>
                    </a:r>
                    <a:endParaRPr lang="ru-RU" dirty="0"/>
                  </a:p>
                </c:rich>
              </c:tx>
              <c:spPr>
                <a:noFill/>
                <a:ln w="2109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69-4610-A65C-A1680B16AC2D}"/>
                </c:ext>
              </c:extLst>
            </c:dLbl>
            <c:spPr>
              <a:noFill/>
              <a:ln w="21094">
                <a:noFill/>
              </a:ln>
            </c:spPr>
            <c:txPr>
              <a:bodyPr/>
              <a:lstStyle/>
              <a:p>
                <a:pPr>
                  <a:defRPr sz="1328" b="1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 formatCode="#\ #,#00">
                  <c:v>290.2</c:v>
                </c:pt>
                <c:pt idx="1">
                  <c:v>65.5</c:v>
                </c:pt>
                <c:pt idx="2" formatCode="#,#00">
                  <c:v>508.1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9-4610-A65C-A1680B16A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82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1F865-2992-436F-BC02-1ECE020B4F8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042BB-B9F5-40B7-B520-A9DD17B88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040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0CA217-5FC7-4CB2-8823-678E0359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43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87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703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41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705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278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106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546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630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593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08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409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097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988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686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442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05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898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206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1130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921F0F-C006-4982-ADDE-B8A325C594A5}" type="slidenum">
              <a:rPr lang="ru-RU" altLang="ru-RU" smtClean="0"/>
              <a:pPr>
                <a:spcBef>
                  <a:spcPct val="0"/>
                </a:spcBef>
              </a:pPr>
              <a:t>80</a:t>
            </a:fld>
            <a:endParaRPr lang="ru-RU" alt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26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34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65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59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69AA97-C5F1-4EB8-8ECE-311231169B08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0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942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41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EEC3-08A0-43D1-804B-8AE207774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54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F70E0-EA38-4846-A926-AEE962456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0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01B4-9517-4E0B-9CE7-E576A585B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05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B8EF-3715-491F-921E-31F4BF5FA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42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889C-D942-4FFC-8999-23F5342B9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17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0C40-58E8-410E-8EAD-2C84F91B89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E015-82AE-4384-8D5F-65B2964E2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75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705C-8769-4717-829F-17F958BE28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57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2369-64E3-4012-8B7D-B7901ECEA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77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6DE9-3795-4DB0-9848-F68C6818C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1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78BA-ADE6-41CC-BD31-AF7E25649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9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A1C1-5F1A-4ECD-B58F-5240D04A5E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2950-3B90-4B15-BC4B-4C52D398C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13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F1029E3-2ABE-425A-B803-F96A588BA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52400" y="685800"/>
            <a:ext cx="922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2286000" y="255111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0800000" flipV="1">
            <a:off x="457200" y="838200"/>
            <a:ext cx="8305800" cy="487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35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</a:rPr>
              <a:t>БЮДЖЕТ </a:t>
            </a:r>
            <a:r>
              <a:rPr lang="ru-RU" sz="3500" b="1" dirty="0">
                <a:solidFill>
                  <a:schemeClr val="tx2"/>
                </a:solidFill>
                <a:latin typeface="Times New Roman" pitchFamily="18" charset="0"/>
              </a:rPr>
              <a:t>ДЛЯ ГРАЖДАН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к проекту Решения</a:t>
            </a:r>
            <a:endParaRPr lang="ru-RU" sz="25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Представительного Собрания </a:t>
            </a:r>
            <a:b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Курского района Курской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«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О бюджете Курского района Курской области на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год и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на плановый период 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и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годы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»</a:t>
            </a:r>
          </a:p>
          <a:p>
            <a:pPr algn="ctr" eaLnBrk="1" hangingPunct="1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078" name="Picture 19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295400" cy="15938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11"/>
          <p:cNvSpPr>
            <a:spLocks noChangeArrowheads="1"/>
          </p:cNvSpPr>
          <p:nvPr/>
        </p:nvSpPr>
        <p:spPr bwMode="auto">
          <a:xfrm>
            <a:off x="6305550" y="5466557"/>
            <a:ext cx="28194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Курский район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2023 </a:t>
            </a:r>
            <a:r>
              <a:rPr lang="ru-RU" altLang="ru-RU" sz="2000" dirty="0">
                <a:latin typeface="Times New Roman" panose="02020603050405020304" pitchFamily="18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AutoShape 11"/>
          <p:cNvSpPr>
            <a:spLocks noChangeArrowheads="1"/>
          </p:cNvSpPr>
          <p:nvPr/>
        </p:nvSpPr>
        <p:spPr bwMode="auto">
          <a:xfrm>
            <a:off x="304800" y="1752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>
                <a:solidFill>
                  <a:schemeClr val="tx2"/>
                </a:solidFill>
                <a:latin typeface="Times New Roman" pitchFamily="18" charset="0"/>
              </a:rPr>
              <a:t>Бюджетном Кодексе РФ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>
            <a:off x="304800" y="2514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>
                <a:solidFill>
                  <a:schemeClr val="tx2"/>
                </a:solidFill>
                <a:latin typeface="Times New Roman" pitchFamily="18" charset="0"/>
              </a:rPr>
              <a:t>Бюджетном послании Президента РФ Федеральному Собранию РФ</a:t>
            </a:r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>
            <a:off x="1828800" y="457200"/>
            <a:ext cx="57912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Составление проекта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основывается на …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>
            <a:off x="304800" y="3276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</a:rPr>
              <a:t>ФЗ «Об общих принципах организации местного самоуправления в РФ»</a:t>
            </a:r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>
            <a:off x="228600" y="4114800"/>
            <a:ext cx="86868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Основных направлениях бюджетной и налоговой политики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Курской области на </a:t>
            </a:r>
            <a:r>
              <a:rPr lang="ru-RU" sz="2200" dirty="0" smtClean="0">
                <a:latin typeface="Times New Roman" pitchFamily="18" charset="0"/>
              </a:rPr>
              <a:t>2024 </a:t>
            </a:r>
            <a:r>
              <a:rPr lang="ru-RU" sz="2200" dirty="0">
                <a:latin typeface="Times New Roman" pitchFamily="18" charset="0"/>
              </a:rPr>
              <a:t>год и на плановый период </a:t>
            </a:r>
            <a:r>
              <a:rPr lang="ru-RU" sz="2200" dirty="0" smtClean="0">
                <a:latin typeface="Times New Roman" pitchFamily="18" charset="0"/>
              </a:rPr>
              <a:t>2025 </a:t>
            </a:r>
            <a:r>
              <a:rPr lang="ru-RU" sz="2200" dirty="0">
                <a:latin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</a:rPr>
              <a:t>2026 </a:t>
            </a:r>
            <a:r>
              <a:rPr lang="ru-RU" sz="22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228600" y="5257800"/>
            <a:ext cx="86868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solidFill>
                <a:srgbClr val="A5002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Прогнозе социально-экономического развития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Курского района Курской области на период до </a:t>
            </a:r>
            <a:r>
              <a:rPr lang="ru-RU" sz="2200" dirty="0" smtClean="0">
                <a:latin typeface="Times New Roman" pitchFamily="18" charset="0"/>
              </a:rPr>
              <a:t>2026 </a:t>
            </a:r>
            <a:r>
              <a:rPr lang="ru-RU" sz="2200" dirty="0">
                <a:latin typeface="Times New Roman" pitchFamily="18" charset="0"/>
              </a:rPr>
              <a:t>года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7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381000" y="1371600"/>
            <a:ext cx="8534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Мобилизация резервов доходной базы консолидированного бюджета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</a:t>
            </a: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>
            <a:off x="381000" y="2743200"/>
            <a:ext cx="8534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роста доходов консолидированного бюджета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 за  счёт повышения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эффективности администрирования действующих налоговых платежей и сборов</a:t>
            </a:r>
          </a:p>
        </p:txBody>
      </p:sp>
      <p:sp>
        <p:nvSpPr>
          <p:cNvPr id="13320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налоговой политики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381000" y="4114800"/>
            <a:ext cx="8534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сбалансированной налоговой политики, соблюдающей интересы бизнеса и поддержку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социального сектора экономики, при условии обеспечения преемственности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налоговой политики в части социальной и инвестиционной направленности</a:t>
            </a:r>
          </a:p>
        </p:txBody>
      </p:sp>
      <p:sp>
        <p:nvSpPr>
          <p:cNvPr id="13322" name="AutoShape 23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3" name="AutoShape 25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381000" y="4876800"/>
            <a:ext cx="8534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Содействие вовлечению граждан Российской Федерации в предпринимательскую деятельность 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сокращение неформальной занятости, в том числе путем перехода граждан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применение налога на профессиональный доход</a:t>
            </a:r>
          </a:p>
        </p:txBody>
      </p:sp>
      <p:sp>
        <p:nvSpPr>
          <p:cNvPr id="13325" name="AutoShape 29" descr="1021840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57200" y="1905000"/>
            <a:ext cx="84582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Применение мер налогового стимулирования, направленных на поддержку и реализацию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инвестиционных проектов в целях обеспечения привлекательности экономики Курского района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 для инвесторов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90427" y="3578225"/>
            <a:ext cx="8534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Совершенствование муниципальной практики налогообложения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кадастровой стоимости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всему спектру имущественных налогов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57200" y="5791200"/>
            <a:ext cx="84582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мероприятий по повышению эффективности управления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муниципальной собственностью, природными ресурсами Курского района 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6466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64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304800" y="1386166"/>
            <a:ext cx="8534400" cy="1447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Ежегодное проведение оценки эффективности налоговых расходов, обусловленных предоставлением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льгот по местным налогам, в целях более эффективного использования инструментов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налогового стимулирования и роста муниципального налогового потенциала,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отмена или уточнение льготных режимов по результатам проведенной оценки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выявления 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неэффективности, предоставление налоговых льгот на ограниченный период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целями политики Курского района Курской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налоговой политики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 </a:t>
            </a:r>
          </a:p>
        </p:txBody>
      </p:sp>
      <p:sp>
        <p:nvSpPr>
          <p:cNvPr id="14344" name="AutoShape 23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5" name="AutoShape 25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6" name="AutoShape 29" descr="1021840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81000" y="3524494"/>
            <a:ext cx="8534400" cy="113692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Взаимодействие органов местного самоуправления Курского района Курской области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территориальными органами федеральных органов исполнительной власти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выполнению мероприятий, направленных на повышение собираемости доходов и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укрепление налоговой дисциплины налогоплательщиков, реализация мер по противодействию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уклонению от уплаты налогов и других обязательных платежей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19100" y="4717759"/>
            <a:ext cx="8534400" cy="534569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Расширение налогооблагаемой базы по имущественным налогам,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за счет выявления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правообладателей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учтенных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объектов недвижимости, а также путем проведения кадастровой оценки.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42900" y="2873375"/>
            <a:ext cx="8496300" cy="5947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Предоставление налоговых льгот на ограниченный период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целями политики Курского района Курской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46828" y="5954733"/>
            <a:ext cx="8610600" cy="74287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уровня ответственности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главных администраторов доходов за качественное прогнозирование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доходов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полном объёме утверждённых годовых назначений по доходам бюджета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 и бюджетов поселений Курского района Курской области.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381000" y="5308670"/>
            <a:ext cx="8534400" cy="57802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первичной оценки эффективности налоговых расходов на этапе разработки проектов решений,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устанавливающих соответствующие льготы и преференции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4565" y="6400988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9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152400" y="1219200"/>
            <a:ext cx="88392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базового принципа ответственной бюджетной политики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52400" y="1828800"/>
            <a:ext cx="8839200" cy="5191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Стратегическая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расходов бюджета на реализацию национальных целей,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определенных в указах Президента Российской Федерации от 7 мая 2018 года № 204 и от 21 июля 2020 года № 474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>
            <a:off x="152400" y="304800"/>
            <a:ext cx="8763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бюджетной политики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72825" y="2412690"/>
            <a:ext cx="8763000" cy="5461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 на повышение качества планирования и эффективности реализации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Курского района Курской области исходя из ожидаемых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52400" y="4139684"/>
            <a:ext cx="8763000" cy="50080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принятых расходных обязательств с учетом проведения  мероприятий по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оптимизации, сокращению неэффективных расходов бюджета Курского района Курской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152400" y="3023229"/>
            <a:ext cx="8763000" cy="51975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условий соглашений, заключенных Администрацией Курского района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с комитетом финансов Курской области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152400" y="3605533"/>
            <a:ext cx="8763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мер по повышению эффективности использования бюджетных средств, в том числе путем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выполнения мероприятий по оздоровлению муниципальных финансов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AutoShape 11"/>
          <p:cNvSpPr>
            <a:spLocks noChangeArrowheads="1"/>
          </p:cNvSpPr>
          <p:nvPr/>
        </p:nvSpPr>
        <p:spPr bwMode="auto">
          <a:xfrm>
            <a:off x="135118" y="5695950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по совершенствованию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социальной поддержки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на основе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единых подходов к определению принципа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нуждаемости и адресности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AutoShape 29"/>
          <p:cNvSpPr>
            <a:spLocks noChangeArrowheads="1"/>
          </p:cNvSpPr>
          <p:nvPr/>
        </p:nvSpPr>
        <p:spPr bwMode="auto">
          <a:xfrm rot="19044359">
            <a:off x="7759700" y="6134100"/>
            <a:ext cx="684213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38260" y="4700267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и исполнения расходных обязательств, не относящихся к полномочиям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а также не обеспеченных источниками финансирования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35118" y="5312535"/>
            <a:ext cx="8763000" cy="32383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имеющихся ресурсов, необходимых для реализации инфраструктурных проектов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64518" y="631134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93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52400" y="1358106"/>
            <a:ext cx="8839200" cy="4175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Строгое соблюдение бюджетно-финансовой дисциплины всеми главными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распорядителями и получателями бюджетных средств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152400" y="304800"/>
            <a:ext cx="8763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Основные </a:t>
            </a:r>
            <a:r>
              <a:rPr lang="ru-RU" altLang="ru-RU" sz="3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задачи </a:t>
            </a:r>
            <a:r>
              <a:rPr lang="ru-RU" altLang="ru-RU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бюджетной политики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14300" y="1851819"/>
            <a:ext cx="8839200" cy="23018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анализа деятельности казенных, бюджетных учреждений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23825" y="3059113"/>
            <a:ext cx="8877300" cy="6413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реализации мероприятий по централизации бюджетного (бухгалтерского) учета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и их подведомственных учреждений,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процессы технологической цифровизации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141795" y="2120106"/>
            <a:ext cx="8773605" cy="418307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просроченной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кредиторской задолженности по заработной плате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социальным выплатам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152400" y="2595563"/>
            <a:ext cx="8839200" cy="406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внутреннего муниципального финансового контроля в сфере бюджетных правоотношений,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эффективности внутреннего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контроля и внутреннего финансового аудита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23825" y="3765550"/>
            <a:ext cx="8839200" cy="4254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предоставления субсидий юридическим лицам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мониторинга достижения показателей результативности их предоставления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42875" y="4256088"/>
            <a:ext cx="8839200" cy="4476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межбюджетных отношений, повышение прозрачности,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предоставления и распределения межбюджетных трансфертов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52400" y="4768850"/>
            <a:ext cx="8848725" cy="6286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реализации практики инициативного бюджетирования в Курской области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вовлечения граждан в решение первоочередных проблем местного значения и повышения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доверия к власти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152400" y="5480050"/>
            <a:ext cx="8848725" cy="4635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процесса, доступности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муниципальных финансах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52400" y="6026150"/>
            <a:ext cx="8848725" cy="4635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 на повышение уровня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(бюджетной) грамотности населения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7739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7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381000" y="762000"/>
            <a:ext cx="83820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профицит, дефицит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сбалансированный бюджет?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AutoShape 23"/>
          <p:cNvSpPr>
            <a:spLocks noChangeArrowheads="1"/>
          </p:cNvSpPr>
          <p:nvPr/>
        </p:nvSpPr>
        <p:spPr bwMode="auto">
          <a:xfrm>
            <a:off x="228600" y="4787900"/>
            <a:ext cx="28956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Превышение доходов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над расходами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(положительный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остаток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бюджета)</a:t>
            </a: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25618" name="AutoShape 21"/>
          <p:cNvSpPr>
            <a:spLocks noChangeArrowheads="1"/>
          </p:cNvSpPr>
          <p:nvPr/>
        </p:nvSpPr>
        <p:spPr bwMode="auto">
          <a:xfrm>
            <a:off x="6248400" y="4797425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Расходная часть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бюджета превышает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доходную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(отрицательный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остаток бюджета)</a:t>
            </a: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17417" name="AutoShape 21"/>
          <p:cNvSpPr>
            <a:spLocks noChangeArrowheads="1"/>
          </p:cNvSpPr>
          <p:nvPr/>
        </p:nvSpPr>
        <p:spPr bwMode="auto">
          <a:xfrm>
            <a:off x="381000" y="2438400"/>
            <a:ext cx="2667000" cy="160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ПРОФИЦИТНЫЙ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b="1" dirty="0">
              <a:latin typeface="Times New Roman" panose="02020603050405020304" pitchFamily="18" charset="0"/>
            </a:endParaRPr>
          </a:p>
        </p:txBody>
      </p:sp>
      <p:sp>
        <p:nvSpPr>
          <p:cNvPr id="17418" name="AutoShape 21"/>
          <p:cNvSpPr>
            <a:spLocks noChangeArrowheads="1"/>
          </p:cNvSpPr>
          <p:nvPr/>
        </p:nvSpPr>
        <p:spPr bwMode="auto">
          <a:xfrm>
            <a:off x="6705600" y="2857500"/>
            <a:ext cx="21336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ДЕФИЦИТНЫЙ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30731" name="AutoShape 29"/>
          <p:cNvSpPr>
            <a:spLocks noChangeArrowheads="1"/>
          </p:cNvSpPr>
          <p:nvPr/>
        </p:nvSpPr>
        <p:spPr bwMode="auto">
          <a:xfrm>
            <a:off x="1143000" y="3733800"/>
            <a:ext cx="914400" cy="990600"/>
          </a:xfrm>
          <a:prstGeom prst="downArrow">
            <a:avLst>
              <a:gd name="adj1" fmla="val 50000"/>
              <a:gd name="adj2" fmla="val 34998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0732" name="AutoShape 29"/>
          <p:cNvSpPr>
            <a:spLocks noChangeArrowheads="1"/>
          </p:cNvSpPr>
          <p:nvPr/>
        </p:nvSpPr>
        <p:spPr bwMode="auto">
          <a:xfrm>
            <a:off x="7239000" y="3733800"/>
            <a:ext cx="838200" cy="990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7421" name="AutoShape 21"/>
          <p:cNvSpPr>
            <a:spLocks noChangeArrowheads="1"/>
          </p:cNvSpPr>
          <p:nvPr/>
        </p:nvSpPr>
        <p:spPr bwMode="auto">
          <a:xfrm>
            <a:off x="3059130" y="1759806"/>
            <a:ext cx="3352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СБАЛАНСИРОВАННЫЙ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25624" name="AutoShape 23"/>
          <p:cNvSpPr>
            <a:spLocks noChangeArrowheads="1"/>
          </p:cNvSpPr>
          <p:nvPr/>
        </p:nvSpPr>
        <p:spPr bwMode="auto">
          <a:xfrm>
            <a:off x="3505200" y="4797425"/>
            <a:ext cx="24384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 smtClean="0">
                <a:latin typeface="Times New Roman" pitchFamily="18" charset="0"/>
              </a:rPr>
              <a:t>Расходы бюджета </a:t>
            </a:r>
            <a:endParaRPr lang="ru-RU" sz="19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равны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</a:t>
            </a:r>
            <a:r>
              <a:rPr lang="ru-RU" sz="1900" b="1" dirty="0" smtClean="0">
                <a:latin typeface="Times New Roman" pitchFamily="18" charset="0"/>
              </a:rPr>
              <a:t>оходам бюджета</a:t>
            </a:r>
            <a:endParaRPr lang="ru-RU" sz="19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30735" name="AutoShape 29"/>
          <p:cNvSpPr>
            <a:spLocks noChangeArrowheads="1"/>
          </p:cNvSpPr>
          <p:nvPr/>
        </p:nvSpPr>
        <p:spPr bwMode="auto">
          <a:xfrm>
            <a:off x="4267200" y="2819400"/>
            <a:ext cx="914400" cy="1907212"/>
          </a:xfrm>
          <a:prstGeom prst="downArrow">
            <a:avLst>
              <a:gd name="adj1" fmla="val 50000"/>
              <a:gd name="adj2" fmla="val 541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36055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70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304800" y="304800"/>
            <a:ext cx="8382000" cy="152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бюджет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 2024 – 2026 годах?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(основные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проекта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бюджета)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11"/>
          <p:cNvSpPr>
            <a:spLocks noChangeArrowheads="1"/>
          </p:cNvSpPr>
          <p:nvPr/>
        </p:nvSpPr>
        <p:spPr bwMode="auto">
          <a:xfrm>
            <a:off x="304800" y="2209800"/>
            <a:ext cx="2362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202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>г.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дефицитный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бюджет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40" name="AutoShape 11"/>
          <p:cNvSpPr>
            <a:spLocks noChangeArrowheads="1"/>
          </p:cNvSpPr>
          <p:nvPr/>
        </p:nvSpPr>
        <p:spPr bwMode="auto">
          <a:xfrm>
            <a:off x="3581400" y="2286000"/>
            <a:ext cx="1981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Доходы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Arial" charset="0"/>
              </a:rPr>
              <a:t>1 318 268 180,09</a:t>
            </a: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Arial" charset="0"/>
              </a:rPr>
              <a:t>руб. </a:t>
            </a:r>
            <a:r>
              <a:rPr lang="ru-RU" sz="25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228600" y="3810000"/>
            <a:ext cx="24384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202</a:t>
            </a:r>
            <a:r>
              <a:rPr lang="ru-RU" altLang="ru-RU" sz="1800" b="1" dirty="0">
                <a:solidFill>
                  <a:schemeClr val="tx2"/>
                </a:solidFill>
              </a:rPr>
              <a:t>5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</a:rPr>
              <a:t>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сбалансированный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33802" name="AutoShape 11"/>
          <p:cNvSpPr>
            <a:spLocks noChangeArrowheads="1"/>
          </p:cNvSpPr>
          <p:nvPr/>
        </p:nvSpPr>
        <p:spPr bwMode="auto">
          <a:xfrm>
            <a:off x="228600" y="5410200"/>
            <a:ext cx="2438400" cy="1219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202</a:t>
            </a:r>
            <a:r>
              <a:rPr lang="ru-RU" altLang="ru-RU" sz="1800" b="1" dirty="0">
                <a:solidFill>
                  <a:schemeClr val="tx2"/>
                </a:solidFill>
              </a:rPr>
              <a:t>6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</a:rPr>
              <a:t>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сбалансированный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6705600" y="2362200"/>
            <a:ext cx="1981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Расходы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Arial" charset="0"/>
              </a:rPr>
              <a:t>1 328 268 180,09</a:t>
            </a: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Arial" charset="0"/>
              </a:rPr>
              <a:t>руб. </a:t>
            </a:r>
            <a:r>
              <a:rPr lang="ru-RU" sz="25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3804" name="Line 20"/>
          <p:cNvSpPr>
            <a:spLocks noChangeShapeType="1"/>
          </p:cNvSpPr>
          <p:nvPr/>
        </p:nvSpPr>
        <p:spPr bwMode="auto">
          <a:xfrm flipV="1">
            <a:off x="5791200" y="26670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5" name="Line 21"/>
          <p:cNvSpPr>
            <a:spLocks noChangeShapeType="1"/>
          </p:cNvSpPr>
          <p:nvPr/>
        </p:nvSpPr>
        <p:spPr bwMode="auto">
          <a:xfrm>
            <a:off x="5791200" y="2895600"/>
            <a:ext cx="609600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6" name="AutoShape 11"/>
          <p:cNvSpPr>
            <a:spLocks noChangeArrowheads="1"/>
          </p:cNvSpPr>
          <p:nvPr/>
        </p:nvSpPr>
        <p:spPr bwMode="auto">
          <a:xfrm>
            <a:off x="3657600" y="38100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1 313 923 123,09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07" name="AutoShape 11"/>
          <p:cNvSpPr>
            <a:spLocks noChangeArrowheads="1"/>
          </p:cNvSpPr>
          <p:nvPr/>
        </p:nvSpPr>
        <p:spPr bwMode="auto">
          <a:xfrm>
            <a:off x="6705600" y="3886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1 313 923 123,09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08" name="Line 24"/>
          <p:cNvSpPr>
            <a:spLocks noChangeShapeType="1"/>
          </p:cNvSpPr>
          <p:nvPr/>
        </p:nvSpPr>
        <p:spPr bwMode="auto">
          <a:xfrm>
            <a:off x="58674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9" name="Line 25"/>
          <p:cNvSpPr>
            <a:spLocks noChangeShapeType="1"/>
          </p:cNvSpPr>
          <p:nvPr/>
        </p:nvSpPr>
        <p:spPr bwMode="auto">
          <a:xfrm>
            <a:off x="5867400" y="4495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10" name="AutoShape 11"/>
          <p:cNvSpPr>
            <a:spLocks noChangeArrowheads="1"/>
          </p:cNvSpPr>
          <p:nvPr/>
        </p:nvSpPr>
        <p:spPr bwMode="auto">
          <a:xfrm>
            <a:off x="3657600" y="5410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1 257 492 163,09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11" name="AutoShape 11"/>
          <p:cNvSpPr>
            <a:spLocks noChangeArrowheads="1"/>
          </p:cNvSpPr>
          <p:nvPr/>
        </p:nvSpPr>
        <p:spPr bwMode="auto">
          <a:xfrm>
            <a:off x="6705600" y="5410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1 257 492 163,09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12" name="Line 28"/>
          <p:cNvSpPr>
            <a:spLocks noChangeShapeType="1"/>
          </p:cNvSpPr>
          <p:nvPr/>
        </p:nvSpPr>
        <p:spPr bwMode="auto">
          <a:xfrm>
            <a:off x="5867400" y="5943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13" name="Line 29"/>
          <p:cNvSpPr>
            <a:spLocks noChangeShapeType="1"/>
          </p:cNvSpPr>
          <p:nvPr/>
        </p:nvSpPr>
        <p:spPr bwMode="auto">
          <a:xfrm>
            <a:off x="5867400" y="6096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4054" name="AutoShape 37"/>
          <p:cNvSpPr>
            <a:spLocks noChangeArrowheads="1"/>
          </p:cNvSpPr>
          <p:nvPr/>
        </p:nvSpPr>
        <p:spPr bwMode="auto">
          <a:xfrm>
            <a:off x="2819400" y="2667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55" name="AutoShape 37"/>
          <p:cNvSpPr>
            <a:spLocks noChangeArrowheads="1"/>
          </p:cNvSpPr>
          <p:nvPr/>
        </p:nvSpPr>
        <p:spPr bwMode="auto">
          <a:xfrm>
            <a:off x="2819400" y="4191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56" name="AutoShape 37"/>
          <p:cNvSpPr>
            <a:spLocks noChangeArrowheads="1"/>
          </p:cNvSpPr>
          <p:nvPr/>
        </p:nvSpPr>
        <p:spPr bwMode="auto">
          <a:xfrm>
            <a:off x="2819400" y="5791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4200" y="642699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31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" y="-345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473304" y="76201"/>
            <a:ext cx="8382000" cy="9904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определяется размер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на конкретный год?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AutoShape 21"/>
          <p:cNvSpPr>
            <a:spLocks noChangeArrowheads="1"/>
          </p:cNvSpPr>
          <p:nvPr/>
        </p:nvSpPr>
        <p:spPr bwMode="auto">
          <a:xfrm>
            <a:off x="381000" y="2438400"/>
            <a:ext cx="2667000" cy="160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b="1" dirty="0">
              <a:latin typeface="Times New Roman" panose="02020603050405020304" pitchFamily="18" charset="0"/>
            </a:endParaRPr>
          </a:p>
        </p:txBody>
      </p:sp>
      <p:sp>
        <p:nvSpPr>
          <p:cNvPr id="17418" name="AutoShape 21"/>
          <p:cNvSpPr>
            <a:spLocks noChangeArrowheads="1"/>
          </p:cNvSpPr>
          <p:nvPr/>
        </p:nvSpPr>
        <p:spPr bwMode="auto">
          <a:xfrm>
            <a:off x="6705600" y="2895600"/>
            <a:ext cx="21336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17421" name="AutoShape 21"/>
          <p:cNvSpPr>
            <a:spLocks noChangeArrowheads="1"/>
          </p:cNvSpPr>
          <p:nvPr/>
        </p:nvSpPr>
        <p:spPr bwMode="auto">
          <a:xfrm>
            <a:off x="3048000" y="1981200"/>
            <a:ext cx="3352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38200" y="1315882"/>
            <a:ext cx="7467600" cy="94883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бюджета Курского района Курской области (доходная часть)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путем суммирования доходов, поступающих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Курского района Курской области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4419601" y="3367087"/>
            <a:ext cx="4435704" cy="3292828"/>
          </a:xfrm>
          <a:prstGeom prst="cube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sz="3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533400" y="3999197"/>
            <a:ext cx="3279743" cy="73812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533401" y="4913598"/>
            <a:ext cx="3749906" cy="7902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Выноска со стрелкой вправо 25"/>
          <p:cNvSpPr/>
          <p:nvPr/>
        </p:nvSpPr>
        <p:spPr>
          <a:xfrm>
            <a:off x="533400" y="5867399"/>
            <a:ext cx="3279743" cy="79251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81000" y="2348045"/>
            <a:ext cx="4356361" cy="148763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часть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3772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05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1066800" y="36576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647700" y="296666"/>
            <a:ext cx="7924800" cy="18369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Доходы </a:t>
            </a:r>
            <a:r>
              <a:rPr lang="ru-RU" altLang="ru-RU" sz="2500" b="1" dirty="0">
                <a:latin typeface="Times New Roman" panose="02020603050405020304" pitchFamily="18" charset="0"/>
              </a:rPr>
              <a:t>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это безвозмездные и безвозвратные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поступления денежных средств в бюджет</a:t>
            </a:r>
            <a:r>
              <a:rPr lang="ru-RU" altLang="ru-RU" sz="2500" b="1" dirty="0"/>
              <a:t> </a:t>
            </a:r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685800" y="2819400"/>
            <a:ext cx="79248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>
              <a:solidFill>
                <a:srgbClr val="0066FF"/>
              </a:solidFill>
            </a:endParaRPr>
          </a:p>
        </p:txBody>
      </p:sp>
      <p:sp>
        <p:nvSpPr>
          <p:cNvPr id="26644" name="AutoShape 23"/>
          <p:cNvSpPr>
            <a:spLocks noChangeArrowheads="1"/>
          </p:cNvSpPr>
          <p:nvPr/>
        </p:nvSpPr>
        <p:spPr bwMode="auto">
          <a:xfrm>
            <a:off x="228600" y="3581400"/>
            <a:ext cx="2209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6" name="AutoShape 23"/>
          <p:cNvSpPr>
            <a:spLocks noChangeArrowheads="1"/>
          </p:cNvSpPr>
          <p:nvPr/>
        </p:nvSpPr>
        <p:spPr bwMode="auto">
          <a:xfrm>
            <a:off x="914400" y="4267200"/>
            <a:ext cx="2438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900" b="1" dirty="0">
                <a:latin typeface="Times New Roman" pitchFamily="18" charset="0"/>
              </a:rPr>
              <a:t>Неналоговые доходы</a:t>
            </a: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2057400" y="4996397"/>
            <a:ext cx="2057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Безвозмездные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поступления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8" name="AutoShape 23"/>
          <p:cNvSpPr>
            <a:spLocks noChangeArrowheads="1"/>
          </p:cNvSpPr>
          <p:nvPr/>
        </p:nvSpPr>
        <p:spPr bwMode="auto">
          <a:xfrm>
            <a:off x="6858000" y="3581400"/>
            <a:ext cx="20574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Собственные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9" name="AutoShape 23"/>
          <p:cNvSpPr>
            <a:spLocks noChangeArrowheads="1"/>
          </p:cNvSpPr>
          <p:nvPr/>
        </p:nvSpPr>
        <p:spPr bwMode="auto">
          <a:xfrm>
            <a:off x="5867400" y="4800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Регулирующие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18445" name="AutoShape 26"/>
          <p:cNvSpPr>
            <a:spLocks noChangeArrowheads="1"/>
          </p:cNvSpPr>
          <p:nvPr/>
        </p:nvSpPr>
        <p:spPr bwMode="auto">
          <a:xfrm>
            <a:off x="2133600" y="2819400"/>
            <a:ext cx="5410200" cy="2667000"/>
          </a:xfrm>
          <a:prstGeom prst="flowChartMerge">
            <a:avLst/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Times New Roman" panose="02020603050405020304" pitchFamily="18" charset="0"/>
              </a:rPr>
              <a:t>Классификация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Times New Roman" panose="02020603050405020304" pitchFamily="18" charset="0"/>
              </a:rPr>
              <a:t>доходов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8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304800" y="381000"/>
            <a:ext cx="8458200" cy="1828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Собственные доходы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закреплены на постоянной основе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полностью или частично за бюджетом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>
            <a:off x="457200" y="4343400"/>
            <a:ext cx="83820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</a:rPr>
              <a:t>2. Неналоговые доходы – </a:t>
            </a:r>
            <a:r>
              <a:rPr lang="ru-RU" sz="1600" dirty="0">
                <a:latin typeface="Times New Roman" pitchFamily="18" charset="0"/>
              </a:rPr>
              <a:t>доходы от использования и продажи  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мущества и земельных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участков, доходы от платных услуг, оказываемых  муниципальными казенными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учреждениями, часть прибыли муниципальных унитарных предприятий, остающаяся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уплаты налогов и иных обязательных платежей, платежи в виде штрафов и санкций и др.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6" name="AutoShape 11"/>
          <p:cNvSpPr>
            <a:spLocks noChangeArrowheads="1"/>
          </p:cNvSpPr>
          <p:nvPr/>
        </p:nvSpPr>
        <p:spPr bwMode="auto">
          <a:xfrm>
            <a:off x="457200" y="5638800"/>
            <a:ext cx="83820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</a:rPr>
              <a:t>3. Безвозмездные поступления </a:t>
            </a:r>
            <a:r>
              <a:rPr lang="ru-RU" sz="1600" dirty="0">
                <a:latin typeface="Times New Roman" pitchFamily="18" charset="0"/>
              </a:rPr>
              <a:t>– дотации, субсидии и иные межбюджетные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</a:rPr>
              <a:t>трансферты их других бюджетов бюджетной системы РФ, а также безвозмездные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</a:rPr>
              <a:t> поступления от физических и юридических лиц.</a:t>
            </a: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7" name="AutoShape 11"/>
          <p:cNvSpPr>
            <a:spLocks noChangeArrowheads="1"/>
          </p:cNvSpPr>
          <p:nvPr/>
        </p:nvSpPr>
        <p:spPr bwMode="auto">
          <a:xfrm>
            <a:off x="457200" y="2971800"/>
            <a:ext cx="8305800" cy="121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1.Налоговые доходы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доходы от предусмотренных законодательством РФ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налогах и сборах федеральных налогов и сборов, в том числе от налогов,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предусмотренных специальными налоговыми режимами, региональных налогов,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местных налогов и сборов, а также пеней и штрафов по ним.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57200" y="2286000"/>
            <a:ext cx="8153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Классификация собственных доходов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6747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05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4800600" y="228600"/>
            <a:ext cx="4343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hlinkClick r:id="" action="ppaction://hlinkshowjump?jump=previousslide" tooltip="Обращение "/>
              </a:rPr>
              <a:t>Уважаемые жители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hlinkClick r:id="" action="ppaction://hlinkshowjump?jump=previousslide" tooltip="Обращение "/>
              </a:rPr>
              <a:t> Курского района !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Представленный к Вашему ознакомлению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«Бюджет для граждан»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– это упрощенная версия проекта бюджетного документа Курского района Курской области, разработанная для повышения финансовой грамотности,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а также в целях активизации общественного контроля за муниципальными расходами района. Рассчитываем, что данный документ будет способствовать развитию прозрачности и открытости бюджетного процесса Курского района, а также покажет гражданам формы возможного взаимодействия по вопросам расходования бюджетных средств</a:t>
            </a:r>
            <a:r>
              <a:rPr lang="ru-RU" altLang="ru-RU" sz="21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21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148975" y="5257800"/>
            <a:ext cx="4495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</a:rPr>
              <a:t>Глава Курского района  Курской области </a:t>
            </a:r>
          </a:p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</a:rPr>
              <a:t>А.В. Телегин</a:t>
            </a:r>
            <a:endParaRPr lang="en-US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 dirty="0">
              <a:latin typeface="Arial" charset="0"/>
            </a:endParaRPr>
          </a:p>
          <a:p>
            <a:pPr algn="ctr">
              <a:defRPr/>
            </a:pPr>
            <a:endParaRPr lang="ru-RU" sz="2200" dirty="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5037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" y="0"/>
            <a:ext cx="4557984" cy="48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>
            <a:off x="381000" y="381000"/>
            <a:ext cx="84582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AutoShape 11"/>
          <p:cNvSpPr>
            <a:spLocks noChangeArrowheads="1"/>
          </p:cNvSpPr>
          <p:nvPr/>
        </p:nvSpPr>
        <p:spPr bwMode="auto">
          <a:xfrm>
            <a:off x="152400" y="2209800"/>
            <a:ext cx="8763000" cy="441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Доходы от уплаты:</a:t>
            </a:r>
          </a:p>
          <a:p>
            <a:pPr algn="ctr" eaLnBrk="1" hangingPunct="1">
              <a:defRPr/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1. налога на доходы физических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лиц (НДФЛ);</a:t>
            </a:r>
            <a:endParaRPr lang="ru-RU" sz="25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2. налога, при применении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упрощенной системы налогообложения;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3. патентной системы налогообложения;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4.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единого сельскохозяйственного налога 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5.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акцизов,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а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также пеней и штрафов по налогам.</a:t>
            </a:r>
          </a:p>
        </p:txBody>
      </p:sp>
      <p:sp>
        <p:nvSpPr>
          <p:cNvPr id="20488" name="AutoShape 29"/>
          <p:cNvSpPr>
            <a:spLocks noChangeArrowheads="1"/>
          </p:cNvSpPr>
          <p:nvPr/>
        </p:nvSpPr>
        <p:spPr bwMode="auto">
          <a:xfrm>
            <a:off x="4114800" y="1600200"/>
            <a:ext cx="914400" cy="457200"/>
          </a:xfrm>
          <a:prstGeom prst="downArrow">
            <a:avLst>
              <a:gd name="adj1" fmla="val 50000"/>
              <a:gd name="adj2" fmla="val 35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96100" y="644002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4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228600" y="609600"/>
            <a:ext cx="8686800" cy="1905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Регулирующие доходы бюджета -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это доходы, по которым устанавливаются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нормативы отчислений в процентах в бюджет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на очередной финансовый год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на долговременной основе</a:t>
            </a:r>
          </a:p>
        </p:txBody>
      </p:sp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457200" y="2971800"/>
            <a:ext cx="6096000" cy="914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лиц (НДФЛ)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AutoShape 11"/>
          <p:cNvSpPr>
            <a:spLocks noChangeArrowheads="1"/>
          </p:cNvSpPr>
          <p:nvPr/>
        </p:nvSpPr>
        <p:spPr bwMode="auto">
          <a:xfrm>
            <a:off x="1447800" y="4191000"/>
            <a:ext cx="6096000" cy="914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 при упрощенной системе 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налогообложения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2209800" y="5410200"/>
            <a:ext cx="63246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722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61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1" name="AutoShape 11"/>
          <p:cNvSpPr>
            <a:spLocks noChangeArrowheads="1"/>
          </p:cNvSpPr>
          <p:nvPr/>
        </p:nvSpPr>
        <p:spPr bwMode="auto">
          <a:xfrm>
            <a:off x="228600" y="2238375"/>
            <a:ext cx="8610600" cy="44831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 отчислений налоговых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alt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суммы уплаченного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</a:t>
            </a:r>
          </a:p>
          <a:p>
            <a:pPr algn="ctr" eaLnBrk="1" hangingPunct="1"/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Доходы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от уплаты налога на доходы физических лиц: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25,6 %,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.- 24,79 %, 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25,08 %;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для доходов свыше 5 млн.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руб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.: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21,96 %,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21,26 %, 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21,51%.</a:t>
            </a: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 налога при применении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упрощенной 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системы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налогообложения:</a:t>
            </a:r>
          </a:p>
          <a:p>
            <a:pPr marL="342900" indent="-342900"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7%,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г.- 7%,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7%.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патентной системы налогообложения: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100%,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г.- 100%,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100%. 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единого сельскохозяйственного налога: 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50%,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г.- 50%,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50%.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Акцизы: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0,7291%,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0,7291%, 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0,7291%.</a:t>
            </a: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304800" y="152400"/>
            <a:ext cx="8382000" cy="193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мы платим налогов в местный бюджет?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изменяются их пропорции?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часть уплаченного налога поступает в 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области?</a:t>
            </a:r>
          </a:p>
        </p:txBody>
      </p:sp>
      <p:sp>
        <p:nvSpPr>
          <p:cNvPr id="22536" name="Rectangle 17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8" name="Rectangle 21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7969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69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AutoShape 11"/>
          <p:cNvSpPr>
            <a:spLocks noChangeArrowheads="1"/>
          </p:cNvSpPr>
          <p:nvPr/>
        </p:nvSpPr>
        <p:spPr bwMode="auto">
          <a:xfrm>
            <a:off x="76200" y="1066800"/>
            <a:ext cx="8915400" cy="5638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sz="1900" b="1" u="sng" dirty="0">
                <a:solidFill>
                  <a:schemeClr val="tx2"/>
                </a:solidFill>
                <a:latin typeface="Times New Roman" pitchFamily="18" charset="0"/>
              </a:rPr>
              <a:t>Доходы от использования и продажи </a:t>
            </a:r>
            <a:r>
              <a:rPr lang="ru-RU" sz="1900" b="1" u="sng" dirty="0" smtClean="0">
                <a:solidFill>
                  <a:schemeClr val="tx2"/>
                </a:solidFill>
                <a:latin typeface="Times New Roman" pitchFamily="18" charset="0"/>
              </a:rPr>
              <a:t>муниципального имущества</a:t>
            </a:r>
            <a:r>
              <a:rPr lang="ru-RU" sz="1500" u="sng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100% в бюджет района от уплаченной суммы;</a:t>
            </a:r>
          </a:p>
          <a:p>
            <a:pPr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latin typeface="Times New Roman" pitchFamily="18" charset="0"/>
              </a:rPr>
              <a:t>Доходы от передачи в аренду и продажи земельных участков</a:t>
            </a:r>
            <a:r>
              <a:rPr lang="ru-RU" sz="1500" dirty="0">
                <a:latin typeface="Times New Roman" pitchFamily="18" charset="0"/>
              </a:rPr>
              <a:t>, 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государственная собственность на которые </a:t>
            </a:r>
            <a:r>
              <a:rPr lang="ru-RU" sz="1500" dirty="0" smtClean="0">
                <a:latin typeface="Times New Roman" pitchFamily="18" charset="0"/>
              </a:rPr>
              <a:t>не </a:t>
            </a:r>
            <a:r>
              <a:rPr lang="ru-RU" sz="1500" dirty="0">
                <a:latin typeface="Times New Roman" pitchFamily="18" charset="0"/>
              </a:rPr>
              <a:t>разграничена и которые расположены </a:t>
            </a:r>
            <a:r>
              <a:rPr lang="ru-RU" sz="1500" dirty="0" smtClean="0">
                <a:latin typeface="Times New Roman" pitchFamily="18" charset="0"/>
              </a:rPr>
              <a:t>в</a:t>
            </a: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границах сельских поселений Курского района,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100% в бюджет района </a:t>
            </a:r>
            <a:endParaRPr lang="ru-RU" sz="1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от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уплаченной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суммы</a:t>
            </a:r>
            <a:r>
              <a:rPr lang="ru-RU" sz="1500" dirty="0" smtClean="0">
                <a:latin typeface="Times New Roman" pitchFamily="18" charset="0"/>
              </a:rPr>
              <a:t>;</a:t>
            </a:r>
          </a:p>
          <a:p>
            <a:pPr marL="342900" indent="-342900"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19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solidFill>
                  <a:schemeClr val="tx2"/>
                </a:solidFill>
                <a:latin typeface="Times New Roman" pitchFamily="18" charset="0"/>
              </a:rPr>
              <a:t>Платежи в виде штрафов и иных санкций за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нарушение законодательства </a:t>
            </a:r>
            <a:r>
              <a:rPr lang="ru-RU" sz="1500" b="1" dirty="0">
                <a:latin typeface="Times New Roman" pitchFamily="18" charset="0"/>
              </a:rPr>
              <a:t>о контрактной системе</a:t>
            </a:r>
            <a:r>
              <a:rPr lang="ru-RU" sz="1500" dirty="0">
                <a:latin typeface="Times New Roman" pitchFamily="18" charset="0"/>
              </a:rPr>
              <a:t> в сфере закупок товаров, работ, услуг 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для обеспечения  государственных и муниципальных нужд, если закупки </a:t>
            </a:r>
            <a:r>
              <a:rPr lang="ru-RU" sz="1500" dirty="0" smtClean="0">
                <a:latin typeface="Times New Roman" pitchFamily="18" charset="0"/>
              </a:rPr>
              <a:t>товаров</a:t>
            </a:r>
            <a:r>
              <a:rPr lang="ru-RU" sz="1500" dirty="0">
                <a:latin typeface="Times New Roman" pitchFamily="18" charset="0"/>
              </a:rPr>
              <a:t>, работ, услуг </a:t>
            </a: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осуществлялись </a:t>
            </a:r>
            <a:r>
              <a:rPr lang="ru-RU" sz="1500" dirty="0">
                <a:latin typeface="Times New Roman" pitchFamily="18" charset="0"/>
              </a:rPr>
              <a:t>муниципальным заказчиком, </a:t>
            </a:r>
            <a:r>
              <a:rPr lang="ru-RU" sz="1500" dirty="0" smtClean="0">
                <a:latin typeface="Times New Roman" pitchFamily="18" charset="0"/>
              </a:rPr>
              <a:t>действующим </a:t>
            </a:r>
            <a:r>
              <a:rPr lang="ru-RU" sz="1500" dirty="0">
                <a:latin typeface="Times New Roman" pitchFamily="18" charset="0"/>
              </a:rPr>
              <a:t>от имени муниципального района, </a:t>
            </a: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</a:rPr>
              <a:t>бюджет Курского района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100%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от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уплаченной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суммы</a:t>
            </a:r>
            <a:r>
              <a:rPr lang="ru-RU" sz="1500" dirty="0" smtClean="0">
                <a:latin typeface="Times New Roman" pitchFamily="18" charset="0"/>
              </a:rPr>
              <a:t>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нарушение законодательства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</a:rPr>
              <a:t>о налогах и </a:t>
            </a:r>
            <a:r>
              <a:rPr lang="ru-RU" sz="1500" b="1" dirty="0" smtClean="0">
                <a:latin typeface="Times New Roman" pitchFamily="18" charset="0"/>
              </a:rPr>
              <a:t>сборах 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за неуплату или несвоевременную уплату налога </a:t>
            </a:r>
            <a:r>
              <a:rPr lang="ru-RU" sz="1500" dirty="0" smtClean="0">
                <a:latin typeface="Times New Roman" pitchFamily="18" charset="0"/>
              </a:rPr>
              <a:t>по </a:t>
            </a:r>
            <a:r>
              <a:rPr lang="ru-RU" sz="1500" dirty="0">
                <a:latin typeface="Times New Roman" pitchFamily="18" charset="0"/>
              </a:rPr>
              <a:t>нормативу отчислений</a:t>
            </a:r>
            <a:r>
              <a:rPr lang="en-US" sz="1500" dirty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соответствующего налога;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 - </a:t>
            </a:r>
            <a:r>
              <a:rPr lang="ru-RU" sz="1500" b="1" dirty="0">
                <a:latin typeface="Times New Roman" pitchFamily="18" charset="0"/>
              </a:rPr>
              <a:t>за административные правонарушения в сфере уплаты налогов и </a:t>
            </a:r>
            <a:r>
              <a:rPr lang="ru-RU" sz="1500" b="1" dirty="0" smtClean="0">
                <a:latin typeface="Times New Roman" pitchFamily="18" charset="0"/>
              </a:rPr>
              <a:t>сборов - </a:t>
            </a:r>
            <a:r>
              <a:rPr lang="ru-RU" sz="1500" dirty="0" smtClean="0">
                <a:latin typeface="Times New Roman" pitchFamily="18" charset="0"/>
              </a:rPr>
              <a:t>50% от уплаченной суммы;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latin typeface="Times New Roman" pitchFamily="18" charset="0"/>
              </a:rPr>
              <a:t>за нарушение бюджетного </a:t>
            </a:r>
            <a:r>
              <a:rPr lang="ru-RU" sz="1500" b="1" dirty="0" smtClean="0">
                <a:latin typeface="Times New Roman" pitchFamily="18" charset="0"/>
              </a:rPr>
              <a:t>законодательства </a:t>
            </a:r>
            <a:r>
              <a:rPr lang="ru-RU" sz="1500" b="1" dirty="0">
                <a:latin typeface="Times New Roman" pitchFamily="18" charset="0"/>
              </a:rPr>
              <a:t>РФ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</a:rPr>
              <a:t> - 100 % от уплаченной суммы;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latin typeface="Times New Roman" pitchFamily="18" charset="0"/>
              </a:rPr>
              <a:t>за несоблюдение муниципальных правовых актов Курского района Курской области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</a:rPr>
              <a:t>– 100%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от уплаченной суммы;</a:t>
            </a:r>
          </a:p>
          <a:p>
            <a:pPr marL="342900" indent="-342900" algn="ctr" eaLnBrk="1" hangingPunct="1">
              <a:defRPr/>
            </a:pPr>
            <a:endParaRPr lang="ru-RU" sz="15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latin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900" u="sng" dirty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по нормативу 60 </a:t>
            </a:r>
            <a:r>
              <a:rPr lang="ru-RU" sz="1500" dirty="0" smtClean="0">
                <a:latin typeface="Times New Roman" pitchFamily="18" charset="0"/>
              </a:rPr>
              <a:t>% </a:t>
            </a: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от уплаченной суммы.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838200" y="228600"/>
            <a:ext cx="76962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7936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2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228600" y="533400"/>
            <a:ext cx="86868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152400" y="28194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определения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цели ее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3200400" y="35052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финансирование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«переданных»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</a:t>
            </a:r>
            <a:endParaRPr 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7" name="AutoShape 11"/>
          <p:cNvSpPr>
            <a:spLocks noChangeArrowheads="1"/>
          </p:cNvSpPr>
          <p:nvPr/>
        </p:nvSpPr>
        <p:spPr bwMode="auto">
          <a:xfrm>
            <a:off x="6248400" y="28194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асходных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бязательств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вопросам </a:t>
            </a:r>
          </a:p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</a:p>
        </p:txBody>
      </p:sp>
      <p:sp>
        <p:nvSpPr>
          <p:cNvPr id="37898" name="AutoShape 29"/>
          <p:cNvSpPr>
            <a:spLocks noChangeArrowheads="1"/>
          </p:cNvSpPr>
          <p:nvPr/>
        </p:nvSpPr>
        <p:spPr bwMode="auto">
          <a:xfrm>
            <a:off x="4038600" y="1981200"/>
            <a:ext cx="1066800" cy="1371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899" name="AutoShape 29"/>
          <p:cNvSpPr>
            <a:spLocks noChangeArrowheads="1"/>
          </p:cNvSpPr>
          <p:nvPr/>
        </p:nvSpPr>
        <p:spPr bwMode="auto">
          <a:xfrm>
            <a:off x="1066800" y="19050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900" name="AutoShape 29"/>
          <p:cNvSpPr>
            <a:spLocks noChangeArrowheads="1"/>
          </p:cNvSpPr>
          <p:nvPr/>
        </p:nvSpPr>
        <p:spPr bwMode="auto">
          <a:xfrm>
            <a:off x="7239000" y="19812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0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95251" y="139859"/>
            <a:ext cx="8839200" cy="8146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и как определяется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безвозмездных поступлений в местный бюджет?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370009" y="1052513"/>
            <a:ext cx="2452148" cy="54189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3395868" y="1065332"/>
            <a:ext cx="2615152" cy="53796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22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7" name="AutoShape 11"/>
          <p:cNvSpPr>
            <a:spLocks noChangeArrowheads="1"/>
          </p:cNvSpPr>
          <p:nvPr/>
        </p:nvSpPr>
        <p:spPr bwMode="auto">
          <a:xfrm>
            <a:off x="6553200" y="1058307"/>
            <a:ext cx="2223548" cy="54189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8" name="AutoShape 29"/>
          <p:cNvSpPr>
            <a:spLocks noChangeArrowheads="1"/>
          </p:cNvSpPr>
          <p:nvPr/>
        </p:nvSpPr>
        <p:spPr bwMode="auto">
          <a:xfrm>
            <a:off x="4361015" y="1535824"/>
            <a:ext cx="762000" cy="427991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899" name="AutoShape 29"/>
          <p:cNvSpPr>
            <a:spLocks noChangeArrowheads="1"/>
          </p:cNvSpPr>
          <p:nvPr/>
        </p:nvSpPr>
        <p:spPr bwMode="auto">
          <a:xfrm>
            <a:off x="1024130" y="1524000"/>
            <a:ext cx="838200" cy="43823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900" name="AutoShape 29"/>
          <p:cNvSpPr>
            <a:spLocks noChangeArrowheads="1"/>
          </p:cNvSpPr>
          <p:nvPr/>
        </p:nvSpPr>
        <p:spPr bwMode="auto">
          <a:xfrm>
            <a:off x="7200900" y="1512176"/>
            <a:ext cx="838200" cy="48679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95251" y="2060100"/>
            <a:ext cx="2835579" cy="46613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 в целях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выравнивания бюджетной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районов,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на поддержку мер по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беспечению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 бюджетов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образуют региональный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финансовой поддержки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униципальных районов.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дотаций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убъекта РФ.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048000" y="2060100"/>
            <a:ext cx="3394435" cy="46613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за счет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из федерального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юджета или иных доходов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субъекта РФ в объеме,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необходимом для осуществления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рганами местного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отдельных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олномочий, переданных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законами субъектов РФ.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законом 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субъекта РФ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очередной финансовый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 каждому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образованию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субвенции.</a:t>
            </a:r>
          </a:p>
          <a:p>
            <a:pPr algn="ctr" eaLnBrk="1" hangingPunct="1">
              <a:defRPr/>
            </a:pP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553200" y="2065893"/>
            <a:ext cx="2514600" cy="465558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расходов, из которого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законов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 или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высшего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исполнительного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ргана государственной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ласти распределяются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местным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софинансирование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расходных обязательств.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400799"/>
            <a:ext cx="1981200" cy="320675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16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AutoShape 11"/>
          <p:cNvSpPr>
            <a:spLocks noChangeArrowheads="1"/>
          </p:cNvSpPr>
          <p:nvPr/>
        </p:nvSpPr>
        <p:spPr bwMode="auto">
          <a:xfrm>
            <a:off x="457200" y="381000"/>
            <a:ext cx="83820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</a:t>
            </a:r>
            <a:endParaRPr lang="ru-RU" alt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AutoShape 11"/>
          <p:cNvSpPr>
            <a:spLocks noChangeArrowheads="1"/>
          </p:cNvSpPr>
          <p:nvPr/>
        </p:nvSpPr>
        <p:spPr bwMode="auto">
          <a:xfrm>
            <a:off x="2667000" y="3276600"/>
            <a:ext cx="3733800" cy="2057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возвратной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возмездной основах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25607" name="AutoShape 11"/>
          <p:cNvSpPr>
            <a:spLocks noChangeArrowheads="1"/>
          </p:cNvSpPr>
          <p:nvPr/>
        </p:nvSpPr>
        <p:spPr bwMode="auto">
          <a:xfrm>
            <a:off x="5943600" y="2895600"/>
            <a:ext cx="2971800" cy="2667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 в денежной форме,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 организацией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на условиях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возвратности с выплатой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заемщиком процента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пользование займом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25608" name="AutoShape 11"/>
          <p:cNvSpPr>
            <a:spLocks noChangeArrowheads="1"/>
          </p:cNvSpPr>
          <p:nvPr/>
        </p:nvSpPr>
        <p:spPr bwMode="auto">
          <a:xfrm>
            <a:off x="304800" y="2895600"/>
            <a:ext cx="2743200" cy="2667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38921" name="AutoShape 29"/>
          <p:cNvSpPr>
            <a:spLocks noChangeArrowheads="1"/>
          </p:cNvSpPr>
          <p:nvPr/>
        </p:nvSpPr>
        <p:spPr bwMode="auto">
          <a:xfrm>
            <a:off x="4114800" y="27432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2" name="AutoShape 29"/>
          <p:cNvSpPr>
            <a:spLocks noChangeArrowheads="1"/>
          </p:cNvSpPr>
          <p:nvPr/>
        </p:nvSpPr>
        <p:spPr bwMode="auto">
          <a:xfrm>
            <a:off x="1219200" y="24384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3" name="AutoShape 29"/>
          <p:cNvSpPr>
            <a:spLocks noChangeArrowheads="1"/>
          </p:cNvSpPr>
          <p:nvPr/>
        </p:nvSpPr>
        <p:spPr bwMode="auto">
          <a:xfrm>
            <a:off x="7239000" y="24384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4" name="AutoShape 11"/>
          <p:cNvSpPr>
            <a:spLocks noChangeArrowheads="1"/>
          </p:cNvSpPr>
          <p:nvPr/>
        </p:nvSpPr>
        <p:spPr bwMode="auto">
          <a:xfrm>
            <a:off x="381000" y="1676400"/>
            <a:ext cx="2590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925" name="AutoShape 11"/>
          <p:cNvSpPr>
            <a:spLocks noChangeArrowheads="1"/>
          </p:cNvSpPr>
          <p:nvPr/>
        </p:nvSpPr>
        <p:spPr bwMode="auto">
          <a:xfrm>
            <a:off x="3048000" y="1676400"/>
            <a:ext cx="29718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бюджетов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</a:t>
            </a:r>
          </a:p>
        </p:txBody>
      </p:sp>
      <p:sp>
        <p:nvSpPr>
          <p:cNvPr id="38926" name="AutoShape 11"/>
          <p:cNvSpPr>
            <a:spLocks noChangeArrowheads="1"/>
          </p:cNvSpPr>
          <p:nvPr/>
        </p:nvSpPr>
        <p:spPr bwMode="auto">
          <a:xfrm>
            <a:off x="6172200" y="16764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927" name="AutoShape 11"/>
          <p:cNvSpPr>
            <a:spLocks noChangeArrowheads="1"/>
          </p:cNvSpPr>
          <p:nvPr/>
        </p:nvSpPr>
        <p:spPr bwMode="auto">
          <a:xfrm>
            <a:off x="304800" y="5638799"/>
            <a:ext cx="8077200" cy="10826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планируется дефицит в сумме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10 000 000 руб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– бюджетный кредит в сумме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10 000 000 руб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2025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планируется без дефицита.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2960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9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533400" y="1828800"/>
            <a:ext cx="8229600" cy="2209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обязательства,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возникающие из муниципальных займов (заимствований),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принятых на себя муниципальным образованием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гарантий (поручительств), а также принятые на себя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муниципальным образованием обязательства третьих лиц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9943" name="AutoShape 29"/>
          <p:cNvSpPr>
            <a:spLocks noChangeArrowheads="1"/>
          </p:cNvSpPr>
          <p:nvPr/>
        </p:nvSpPr>
        <p:spPr bwMode="auto">
          <a:xfrm>
            <a:off x="4267200" y="1295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6632" name="AutoShape 11"/>
          <p:cNvSpPr>
            <a:spLocks noChangeArrowheads="1"/>
          </p:cNvSpPr>
          <p:nvPr/>
        </p:nvSpPr>
        <p:spPr bwMode="auto">
          <a:xfrm>
            <a:off x="533400" y="3810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26633" name="AutoShape 23"/>
          <p:cNvSpPr>
            <a:spLocks noChangeArrowheads="1"/>
          </p:cNvSpPr>
          <p:nvPr/>
        </p:nvSpPr>
        <p:spPr bwMode="auto">
          <a:xfrm>
            <a:off x="1752600" y="4343400"/>
            <a:ext cx="5943600" cy="2209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FF5050"/>
                </a:solidFill>
                <a:latin typeface="Times New Roman" panose="02020603050405020304" pitchFamily="18" charset="0"/>
              </a:rPr>
              <a:t>!!! </a:t>
            </a:r>
            <a:r>
              <a:rPr lang="ru-RU" altLang="ru-RU" sz="2000" b="1">
                <a:latin typeface="Times New Roman" panose="02020603050405020304" pitchFamily="18" charset="0"/>
              </a:rPr>
              <a:t>Предельный объем муниципального долга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не должен превышать утвержденный общий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 годовой объем доходов местного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без учета утвержденного объема безвозмездных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поступлений и (или) поступлений налоговых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доходов по дополнительным нормативам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отчислений </a:t>
            </a:r>
            <a:r>
              <a:rPr lang="ru-RU" altLang="ru-RU" sz="2000" b="1">
                <a:solidFill>
                  <a:srgbClr val="FF5050"/>
                </a:solidFill>
                <a:latin typeface="Times New Roman" panose="02020603050405020304" pitchFamily="18" charset="0"/>
              </a:rPr>
              <a:t>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7653" name="AutoShape 11"/>
          <p:cNvSpPr>
            <a:spLocks noChangeArrowheads="1"/>
          </p:cNvSpPr>
          <p:nvPr/>
        </p:nvSpPr>
        <p:spPr bwMode="auto">
          <a:xfrm>
            <a:off x="76200" y="457200"/>
            <a:ext cx="89916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и верхний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муниципального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228600" y="38862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2024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40967" name="AutoShape 11"/>
          <p:cNvSpPr>
            <a:spLocks noChangeArrowheads="1"/>
          </p:cNvSpPr>
          <p:nvPr/>
        </p:nvSpPr>
        <p:spPr bwMode="auto">
          <a:xfrm>
            <a:off x="1066800" y="2057400"/>
            <a:ext cx="31242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Предельный объем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40968" name="AutoShape 11"/>
          <p:cNvSpPr>
            <a:spLocks noChangeArrowheads="1"/>
          </p:cNvSpPr>
          <p:nvPr/>
        </p:nvSpPr>
        <p:spPr bwMode="auto">
          <a:xfrm>
            <a:off x="5334000" y="2133600"/>
            <a:ext cx="31242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Верхний предел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1752600" y="38862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2025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>
            <a:off x="3276600" y="38862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2026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28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288 194 358,00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7660" name="AutoShape 37"/>
          <p:cNvSpPr>
            <a:spLocks noChangeArrowheads="1"/>
          </p:cNvSpPr>
          <p:nvPr/>
        </p:nvSpPr>
        <p:spPr bwMode="auto">
          <a:xfrm rot="5400000">
            <a:off x="742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1" name="AutoShape 37"/>
          <p:cNvSpPr>
            <a:spLocks noChangeArrowheads="1"/>
          </p:cNvSpPr>
          <p:nvPr/>
        </p:nvSpPr>
        <p:spPr bwMode="auto">
          <a:xfrm rot="5400000">
            <a:off x="2266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2" name="AutoShape 37"/>
          <p:cNvSpPr>
            <a:spLocks noChangeArrowheads="1"/>
          </p:cNvSpPr>
          <p:nvPr/>
        </p:nvSpPr>
        <p:spPr bwMode="auto">
          <a:xfrm rot="5400000">
            <a:off x="3790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3" name="AutoShape 11"/>
          <p:cNvSpPr>
            <a:spLocks noChangeArrowheads="1"/>
          </p:cNvSpPr>
          <p:nvPr/>
        </p:nvSpPr>
        <p:spPr bwMode="auto">
          <a:xfrm>
            <a:off x="1752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303 251 446,00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 </a:t>
            </a:r>
          </a:p>
        </p:txBody>
      </p:sp>
      <p:sp>
        <p:nvSpPr>
          <p:cNvPr id="27664" name="AutoShape 11"/>
          <p:cNvSpPr>
            <a:spLocks noChangeArrowheads="1"/>
          </p:cNvSpPr>
          <p:nvPr/>
        </p:nvSpPr>
        <p:spPr bwMode="auto">
          <a:xfrm>
            <a:off x="33528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319 217 727,00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7665" name="AutoShape 11"/>
          <p:cNvSpPr>
            <a:spLocks noChangeArrowheads="1"/>
          </p:cNvSpPr>
          <p:nvPr/>
        </p:nvSpPr>
        <p:spPr bwMode="auto">
          <a:xfrm>
            <a:off x="4953000" y="38862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01.01.2025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6" name="AutoShape 11"/>
          <p:cNvSpPr>
            <a:spLocks noChangeArrowheads="1"/>
          </p:cNvSpPr>
          <p:nvPr/>
        </p:nvSpPr>
        <p:spPr bwMode="auto">
          <a:xfrm>
            <a:off x="6400800" y="3886200"/>
            <a:ext cx="12192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01.01.2026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7" name="AutoShape 11"/>
          <p:cNvSpPr>
            <a:spLocks noChangeArrowheads="1"/>
          </p:cNvSpPr>
          <p:nvPr/>
        </p:nvSpPr>
        <p:spPr bwMode="auto">
          <a:xfrm>
            <a:off x="7696200" y="3886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01.01.2027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8" name="AutoShape 11"/>
          <p:cNvSpPr>
            <a:spLocks noChangeArrowheads="1"/>
          </p:cNvSpPr>
          <p:nvPr/>
        </p:nvSpPr>
        <p:spPr bwMode="auto">
          <a:xfrm>
            <a:off x="6324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0,00 руб. </a:t>
            </a:r>
          </a:p>
        </p:txBody>
      </p:sp>
      <p:sp>
        <p:nvSpPr>
          <p:cNvPr id="27669" name="AutoShape 11"/>
          <p:cNvSpPr>
            <a:spLocks noChangeArrowheads="1"/>
          </p:cNvSpPr>
          <p:nvPr/>
        </p:nvSpPr>
        <p:spPr bwMode="auto">
          <a:xfrm>
            <a:off x="49530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21 224 580,00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altLang="ru-RU" sz="1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70" name="AutoShape 11"/>
          <p:cNvSpPr>
            <a:spLocks noChangeArrowheads="1"/>
          </p:cNvSpPr>
          <p:nvPr/>
        </p:nvSpPr>
        <p:spPr bwMode="auto">
          <a:xfrm>
            <a:off x="76962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0,00 руб. </a:t>
            </a:r>
          </a:p>
        </p:txBody>
      </p:sp>
      <p:sp>
        <p:nvSpPr>
          <p:cNvPr id="27671" name="Line 34"/>
          <p:cNvSpPr>
            <a:spLocks noChangeShapeType="1"/>
          </p:cNvSpPr>
          <p:nvPr/>
        </p:nvSpPr>
        <p:spPr bwMode="auto">
          <a:xfrm>
            <a:off x="4800600" y="2590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2" name="AutoShape 37"/>
          <p:cNvSpPr>
            <a:spLocks noChangeArrowheads="1"/>
          </p:cNvSpPr>
          <p:nvPr/>
        </p:nvSpPr>
        <p:spPr bwMode="auto">
          <a:xfrm rot="5400000">
            <a:off x="54673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3" name="AutoShape 37"/>
          <p:cNvSpPr>
            <a:spLocks noChangeArrowheads="1"/>
          </p:cNvSpPr>
          <p:nvPr/>
        </p:nvSpPr>
        <p:spPr bwMode="auto">
          <a:xfrm rot="5400000">
            <a:off x="68389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4" name="AutoShape 37"/>
          <p:cNvSpPr>
            <a:spLocks noChangeArrowheads="1"/>
          </p:cNvSpPr>
          <p:nvPr/>
        </p:nvSpPr>
        <p:spPr bwMode="auto">
          <a:xfrm rot="5400000">
            <a:off x="82105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5" name="AutoShape 11"/>
          <p:cNvSpPr>
            <a:spLocks noChangeArrowheads="1"/>
          </p:cNvSpPr>
          <p:nvPr/>
        </p:nvSpPr>
        <p:spPr bwMode="auto">
          <a:xfrm>
            <a:off x="228600" y="5257800"/>
            <a:ext cx="8763000" cy="152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2024 году </a:t>
            </a:r>
            <a:r>
              <a:rPr lang="ru-RU" altLang="ru-RU" sz="1600" b="1" dirty="0">
                <a:latin typeface="Times New Roman" panose="02020603050405020304" pitchFamily="18" charset="0"/>
              </a:rPr>
              <a:t>планируется привлечение бюджетного кредита для частичного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покрытия дефицита бюджета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размере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10 000 000 руб</a:t>
            </a:r>
            <a:r>
              <a:rPr lang="ru-RU" altLang="ru-RU" sz="16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На плановый период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2025 и 2026 </a:t>
            </a:r>
            <a:r>
              <a:rPr lang="ru-RU" altLang="ru-RU" sz="1600" b="1" dirty="0">
                <a:latin typeface="Times New Roman" panose="02020603050405020304" pitchFamily="18" charset="0"/>
              </a:rPr>
              <a:t>годы привлечение заемных средств в 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Курского района не планируется.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436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37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381000" y="76200"/>
            <a:ext cx="8382000" cy="160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прогнозируются на основе данных </a:t>
            </a:r>
            <a:endParaRPr lang="ru-RU" alt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социально-экономического 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endParaRPr lang="ru-RU" alt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alt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29476636"/>
              </p:ext>
            </p:extLst>
          </p:nvPr>
        </p:nvGraphicFramePr>
        <p:xfrm>
          <a:off x="4571999" y="1766096"/>
          <a:ext cx="4419601" cy="240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51730456"/>
              </p:ext>
            </p:extLst>
          </p:nvPr>
        </p:nvGraphicFramePr>
        <p:xfrm>
          <a:off x="15712" y="4377532"/>
          <a:ext cx="4272674" cy="232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71328567"/>
              </p:ext>
            </p:extLst>
          </p:nvPr>
        </p:nvGraphicFramePr>
        <p:xfrm>
          <a:off x="4572000" y="4440302"/>
          <a:ext cx="4419600" cy="211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41458" y="6350374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75717"/>
            <a:ext cx="3398309" cy="25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685800" y="1371600"/>
            <a:ext cx="79248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en-US" sz="1600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форма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образования и расходования бюджетных средств,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органов местного самоуправления</a:t>
            </a:r>
          </a:p>
          <a:p>
            <a:pPr algn="ctr">
              <a:defRPr/>
            </a:pPr>
            <a:endParaRPr lang="ru-RU" sz="2200" b="1" dirty="0">
              <a:latin typeface="Arial" charset="0"/>
            </a:endParaRPr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1905000" y="228600"/>
            <a:ext cx="57150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  <p:sp>
        <p:nvSpPr>
          <p:cNvPr id="23571" name="AutoShape 16"/>
          <p:cNvSpPr>
            <a:spLocks noChangeArrowheads="1"/>
          </p:cNvSpPr>
          <p:nvPr/>
        </p:nvSpPr>
        <p:spPr bwMode="auto">
          <a:xfrm>
            <a:off x="304800" y="2743200"/>
            <a:ext cx="4038600" cy="3886200"/>
          </a:xfrm>
          <a:prstGeom prst="octagon">
            <a:avLst>
              <a:gd name="adj" fmla="val 29287"/>
            </a:avLst>
          </a:prstGeom>
          <a:solidFill>
            <a:srgbClr val="DED4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поступающие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бюджет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денежные средства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(налоги, административные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платежи и сборы,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поступления)</a:t>
            </a: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5131" name="AutoShape 17"/>
          <p:cNvSpPr>
            <a:spLocks noChangeArrowheads="1"/>
          </p:cNvSpPr>
          <p:nvPr/>
        </p:nvSpPr>
        <p:spPr bwMode="auto">
          <a:xfrm>
            <a:off x="4724400" y="2743200"/>
            <a:ext cx="4191000" cy="3886200"/>
          </a:xfrm>
          <a:prstGeom prst="octagon">
            <a:avLst>
              <a:gd name="adj" fmla="val 29287"/>
            </a:avLst>
          </a:prstGeom>
          <a:solidFill>
            <a:srgbClr val="DED4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u="sng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бюджета денежные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содержание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культуры, ЖКХ,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1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AutoShape 11"/>
          <p:cNvSpPr>
            <a:spLocks noChangeArrowheads="1"/>
          </p:cNvSpPr>
          <p:nvPr/>
        </p:nvSpPr>
        <p:spPr bwMode="auto">
          <a:xfrm>
            <a:off x="381000" y="685800"/>
            <a:ext cx="4343400" cy="327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Прогнозируемые темпы роста</a:t>
            </a:r>
            <a:endParaRPr lang="ru-RU" altLang="ru-RU" sz="22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фонда заработной платы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организаций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Times New Roman" panose="02020603050405020304" pitchFamily="18" charset="0"/>
            </a:endParaRPr>
          </a:p>
        </p:txBody>
      </p:sp>
      <p:sp>
        <p:nvSpPr>
          <p:cNvPr id="41991" name="AutoShape 20"/>
          <p:cNvSpPr>
            <a:spLocks noChangeArrowheads="1"/>
          </p:cNvSpPr>
          <p:nvPr/>
        </p:nvSpPr>
        <p:spPr bwMode="auto">
          <a:xfrm>
            <a:off x="4953000" y="304800"/>
            <a:ext cx="3962400" cy="3733800"/>
          </a:xfrm>
          <a:prstGeom prst="wedgeRoundRectCallout">
            <a:avLst>
              <a:gd name="adj1" fmla="val -74139"/>
              <a:gd name="adj2" fmla="val 67750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Применяются для прогнозирования доходов, поступающих 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в бюджет Курского района Курской области от уплаты налога на доходы физических лиц</a:t>
            </a:r>
          </a:p>
        </p:txBody>
      </p:sp>
      <p:graphicFrame>
        <p:nvGraphicFramePr>
          <p:cNvPr id="129072" name="Group 4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03915107"/>
              </p:ext>
            </p:extLst>
          </p:nvPr>
        </p:nvGraphicFramePr>
        <p:xfrm>
          <a:off x="914400" y="4648200"/>
          <a:ext cx="6400800" cy="180498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109,7%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46306571"/>
              </p:ext>
            </p:extLst>
          </p:nvPr>
        </p:nvGraphicFramePr>
        <p:xfrm>
          <a:off x="4572000" y="630301"/>
          <a:ext cx="4193474" cy="247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41106615"/>
              </p:ext>
            </p:extLst>
          </p:nvPr>
        </p:nvGraphicFramePr>
        <p:xfrm>
          <a:off x="236517" y="3644203"/>
          <a:ext cx="3956957" cy="275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86126795"/>
              </p:ext>
            </p:extLst>
          </p:nvPr>
        </p:nvGraphicFramePr>
        <p:xfrm>
          <a:off x="4572000" y="3798253"/>
          <a:ext cx="4267200" cy="244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8353" y="6313487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31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4" y="2476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AutoShape 11"/>
          <p:cNvSpPr>
            <a:spLocks noChangeArrowheads="1"/>
          </p:cNvSpPr>
          <p:nvPr/>
        </p:nvSpPr>
        <p:spPr bwMode="auto">
          <a:xfrm>
            <a:off x="304800" y="457200"/>
            <a:ext cx="4343400" cy="320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Индексы-дефляторы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оптовых цен продукции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сельского хозяйства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организаций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Times New Roman" panose="02020603050405020304" pitchFamily="18" charset="0"/>
            </a:endParaRPr>
          </a:p>
        </p:txBody>
      </p: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5105400" y="304800"/>
            <a:ext cx="3810000" cy="3810000"/>
          </a:xfrm>
          <a:prstGeom prst="wedgeRoundRectCallout">
            <a:avLst>
              <a:gd name="adj1" fmla="val -74139"/>
              <a:gd name="adj2" fmla="val 67750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Применяются для прогнозирования доходов от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уплаты  единого сельскохозяйственного налога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в бюджет Курского района Курской области</a:t>
            </a:r>
          </a:p>
        </p:txBody>
      </p:sp>
      <p:graphicFrame>
        <p:nvGraphicFramePr>
          <p:cNvPr id="136206" name="Group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23111710"/>
              </p:ext>
            </p:extLst>
          </p:nvPr>
        </p:nvGraphicFramePr>
        <p:xfrm>
          <a:off x="3657600" y="4926806"/>
          <a:ext cx="5257800" cy="1181894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104,6 %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2" name="Object 5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797432"/>
              </p:ext>
            </p:extLst>
          </p:nvPr>
        </p:nvGraphicFramePr>
        <p:xfrm>
          <a:off x="2982912" y="1549400"/>
          <a:ext cx="771048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6670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(2,2)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4290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(795,6)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4" name="AutoShape 64"/>
          <p:cNvSpPr>
            <a:spLocks noChangeArrowheads="1"/>
          </p:cNvSpPr>
          <p:nvPr/>
        </p:nvSpPr>
        <p:spPr bwMode="auto">
          <a:xfrm>
            <a:off x="7010400" y="4800600"/>
            <a:ext cx="21336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Иные межбюджетные </a:t>
            </a:r>
          </a:p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трансферты (</a:t>
            </a:r>
            <a:r>
              <a:rPr lang="ru-RU" sz="1700" dirty="0" smtClean="0">
                <a:latin typeface="Monotype Corsiva" pitchFamily="66" charset="0"/>
              </a:rPr>
              <a:t>1,1)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25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(328,2)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6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29,5)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7" name="AutoShape 70"/>
          <p:cNvSpPr>
            <a:spLocks noChangeArrowheads="1"/>
          </p:cNvSpPr>
          <p:nvPr/>
        </p:nvSpPr>
        <p:spPr bwMode="auto">
          <a:xfrm>
            <a:off x="152400" y="1447800"/>
            <a:ext cx="3128963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8" name="AutoShape 71"/>
          <p:cNvSpPr>
            <a:spLocks noChangeArrowheads="1"/>
          </p:cNvSpPr>
          <p:nvPr/>
        </p:nvSpPr>
        <p:spPr bwMode="auto">
          <a:xfrm>
            <a:off x="152400" y="25146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12,8)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29" name="AutoShape 73"/>
          <p:cNvSpPr>
            <a:spLocks noChangeArrowheads="1"/>
          </p:cNvSpPr>
          <p:nvPr/>
        </p:nvSpPr>
        <p:spPr bwMode="auto">
          <a:xfrm>
            <a:off x="152400" y="3733800"/>
            <a:ext cx="23622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активов </a:t>
            </a:r>
            <a:r>
              <a:rPr lang="ru-RU" altLang="ru-RU" sz="1600" dirty="0" smtClean="0">
                <a:latin typeface="Monotype Corsiva" panose="03010101010201010101" pitchFamily="66" charset="0"/>
              </a:rPr>
              <a:t>(19,4)</a:t>
            </a:r>
            <a:endParaRPr lang="ru-RU" altLang="ru-RU" sz="16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30" name="Line 99"/>
          <p:cNvSpPr>
            <a:spLocks noChangeShapeType="1"/>
          </p:cNvSpPr>
          <p:nvPr/>
        </p:nvSpPr>
        <p:spPr bwMode="auto">
          <a:xfrm flipH="1">
            <a:off x="6934200" y="3200400"/>
            <a:ext cx="533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1" name="Line 100"/>
          <p:cNvSpPr>
            <a:spLocks noChangeShapeType="1"/>
          </p:cNvSpPr>
          <p:nvPr/>
        </p:nvSpPr>
        <p:spPr bwMode="auto">
          <a:xfrm flipH="1" flipV="1">
            <a:off x="68580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2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3" name="AutoShape 66"/>
          <p:cNvSpPr>
            <a:spLocks noChangeArrowheads="1"/>
          </p:cNvSpPr>
          <p:nvPr/>
        </p:nvSpPr>
        <p:spPr bwMode="auto">
          <a:xfrm>
            <a:off x="2352675" y="5943600"/>
            <a:ext cx="2743200" cy="7334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4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(12,5)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2971800" y="2895600"/>
            <a:ext cx="600075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 flipV="1">
            <a:off x="2438400" y="3276600"/>
            <a:ext cx="12065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>
            <a:off x="3246438" y="2362200"/>
            <a:ext cx="361950" cy="85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 flipV="1">
            <a:off x="2209800" y="4957763"/>
            <a:ext cx="1419225" cy="1062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 flipV="1">
            <a:off x="1981200" y="4957763"/>
            <a:ext cx="1533525" cy="681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0" name="Line 27"/>
          <p:cNvSpPr>
            <a:spLocks noChangeShapeType="1"/>
          </p:cNvSpPr>
          <p:nvPr/>
        </p:nvSpPr>
        <p:spPr bwMode="auto">
          <a:xfrm flipV="1">
            <a:off x="2819400" y="4876800"/>
            <a:ext cx="7620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1" name="AutoShape 73"/>
          <p:cNvSpPr>
            <a:spLocks noChangeArrowheads="1"/>
          </p:cNvSpPr>
          <p:nvPr/>
        </p:nvSpPr>
        <p:spPr bwMode="auto">
          <a:xfrm>
            <a:off x="5181600" y="1539875"/>
            <a:ext cx="1752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Прочие неналоговые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(0,4)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42" name="Line 30"/>
          <p:cNvSpPr>
            <a:spLocks noChangeShapeType="1"/>
          </p:cNvSpPr>
          <p:nvPr/>
        </p:nvSpPr>
        <p:spPr bwMode="auto">
          <a:xfrm flipH="1">
            <a:off x="3660775" y="2225675"/>
            <a:ext cx="635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3" name="AutoShape 66"/>
          <p:cNvSpPr>
            <a:spLocks noChangeArrowheads="1"/>
          </p:cNvSpPr>
          <p:nvPr/>
        </p:nvSpPr>
        <p:spPr bwMode="auto">
          <a:xfrm>
            <a:off x="4648200" y="5410200"/>
            <a:ext cx="1998662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(5,6)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 flipV="1">
            <a:off x="3657600" y="4876800"/>
            <a:ext cx="5715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 flipH="1" flipV="1">
            <a:off x="3743325" y="4914900"/>
            <a:ext cx="8286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1148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(69,6)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47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9" name="AutoShape 71"/>
          <p:cNvSpPr>
            <a:spLocks noChangeArrowheads="1"/>
          </p:cNvSpPr>
          <p:nvPr/>
        </p:nvSpPr>
        <p:spPr bwMode="auto">
          <a:xfrm>
            <a:off x="152400" y="3124200"/>
            <a:ext cx="29718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0,3)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50" name="AutoShape 73"/>
          <p:cNvSpPr>
            <a:spLocks noChangeArrowheads="1"/>
          </p:cNvSpPr>
          <p:nvPr/>
        </p:nvSpPr>
        <p:spPr bwMode="auto">
          <a:xfrm>
            <a:off x="3376613" y="1524000"/>
            <a:ext cx="1752600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4851" name="AutoShape 60"/>
          <p:cNvSpPr>
            <a:spLocks noChangeArrowheads="1"/>
          </p:cNvSpPr>
          <p:nvPr/>
        </p:nvSpPr>
        <p:spPr bwMode="auto">
          <a:xfrm>
            <a:off x="228600" y="152400"/>
            <a:ext cx="8763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области</a:t>
            </a:r>
            <a:endParaRPr lang="ru-RU" altLang="ru-RU" sz="2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34852" name="Line 30"/>
          <p:cNvSpPr>
            <a:spLocks noChangeShapeType="1"/>
          </p:cNvSpPr>
          <p:nvPr/>
        </p:nvSpPr>
        <p:spPr bwMode="auto">
          <a:xfrm flipH="1">
            <a:off x="3714750" y="2225675"/>
            <a:ext cx="1546225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019860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2" name="Object 5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4096492"/>
              </p:ext>
            </p:extLst>
          </p:nvPr>
        </p:nvGraphicFramePr>
        <p:xfrm>
          <a:off x="2909888" y="1500188"/>
          <a:ext cx="7739062" cy="490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46" name="AutoShape 60"/>
          <p:cNvSpPr>
            <a:spLocks noChangeArrowheads="1"/>
          </p:cNvSpPr>
          <p:nvPr/>
        </p:nvSpPr>
        <p:spPr bwMode="auto">
          <a:xfrm>
            <a:off x="228600" y="152400"/>
            <a:ext cx="86868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2025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8194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(1,0)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5814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(743,4)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5849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(343,4)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0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(30,5)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1" name="AutoShape 70"/>
          <p:cNvSpPr>
            <a:spLocks noChangeArrowheads="1"/>
          </p:cNvSpPr>
          <p:nvPr/>
        </p:nvSpPr>
        <p:spPr bwMode="auto">
          <a:xfrm>
            <a:off x="0" y="16002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2" name="AutoShape 71"/>
          <p:cNvSpPr>
            <a:spLocks noChangeArrowheads="1"/>
          </p:cNvSpPr>
          <p:nvPr/>
        </p:nvSpPr>
        <p:spPr bwMode="auto">
          <a:xfrm>
            <a:off x="152400" y="27432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12,8)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5853" name="AutoShape 73"/>
          <p:cNvSpPr>
            <a:spLocks noChangeArrowheads="1"/>
          </p:cNvSpPr>
          <p:nvPr/>
        </p:nvSpPr>
        <p:spPr bwMode="auto">
          <a:xfrm>
            <a:off x="228600" y="36576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активов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(19,4</a:t>
            </a:r>
            <a:r>
              <a:rPr lang="ru-RU" altLang="ru-RU" sz="1700" dirty="0">
                <a:latin typeface="Monotype Corsiva" panose="03010101010201010101" pitchFamily="66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5854" name="Line 99"/>
          <p:cNvSpPr>
            <a:spLocks noChangeShapeType="1"/>
          </p:cNvSpPr>
          <p:nvPr/>
        </p:nvSpPr>
        <p:spPr bwMode="auto">
          <a:xfrm flipH="1">
            <a:off x="6934200" y="3352800"/>
            <a:ext cx="533400" cy="473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5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6" name="AutoShape 66"/>
          <p:cNvSpPr>
            <a:spLocks noChangeArrowheads="1"/>
          </p:cNvSpPr>
          <p:nvPr/>
        </p:nvSpPr>
        <p:spPr bwMode="auto">
          <a:xfrm>
            <a:off x="2438400" y="6019800"/>
            <a:ext cx="27432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7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(13,3)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8" name="Line 21"/>
          <p:cNvSpPr>
            <a:spLocks noChangeShapeType="1"/>
          </p:cNvSpPr>
          <p:nvPr/>
        </p:nvSpPr>
        <p:spPr bwMode="auto">
          <a:xfrm>
            <a:off x="3048000" y="3048000"/>
            <a:ext cx="381000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 flipV="1">
            <a:off x="2514600" y="3448050"/>
            <a:ext cx="847725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0" name="Line 24"/>
          <p:cNvSpPr>
            <a:spLocks noChangeShapeType="1"/>
          </p:cNvSpPr>
          <p:nvPr/>
        </p:nvSpPr>
        <p:spPr bwMode="auto">
          <a:xfrm>
            <a:off x="3048000" y="2514600"/>
            <a:ext cx="415925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1" name="Line 25"/>
          <p:cNvSpPr>
            <a:spLocks noChangeShapeType="1"/>
          </p:cNvSpPr>
          <p:nvPr/>
        </p:nvSpPr>
        <p:spPr bwMode="auto">
          <a:xfrm flipV="1">
            <a:off x="2209800" y="4953000"/>
            <a:ext cx="14478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2" name="Line 26"/>
          <p:cNvSpPr>
            <a:spLocks noChangeShapeType="1"/>
          </p:cNvSpPr>
          <p:nvPr/>
        </p:nvSpPr>
        <p:spPr bwMode="auto">
          <a:xfrm flipV="1">
            <a:off x="1981200" y="4895850"/>
            <a:ext cx="1635125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3" name="Line 27"/>
          <p:cNvSpPr>
            <a:spLocks noChangeShapeType="1"/>
          </p:cNvSpPr>
          <p:nvPr/>
        </p:nvSpPr>
        <p:spPr bwMode="auto">
          <a:xfrm flipV="1">
            <a:off x="2752725" y="4876800"/>
            <a:ext cx="752475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4" name="AutoShape 73"/>
          <p:cNvSpPr>
            <a:spLocks noChangeArrowheads="1"/>
          </p:cNvSpPr>
          <p:nvPr/>
        </p:nvSpPr>
        <p:spPr bwMode="auto">
          <a:xfrm>
            <a:off x="3784600" y="1600200"/>
            <a:ext cx="1500188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возмещение ущерба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(</a:t>
            </a:r>
            <a:r>
              <a:rPr lang="ru-RU" altLang="ru-RU" sz="1500" dirty="0" smtClean="0">
                <a:latin typeface="Monotype Corsiva" panose="03010101010201010101" pitchFamily="66" charset="0"/>
              </a:rPr>
              <a:t>0,3)</a:t>
            </a:r>
            <a:endParaRPr lang="ru-RU" altLang="ru-RU" sz="15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5865" name="Line 30"/>
          <p:cNvSpPr>
            <a:spLocks noChangeShapeType="1"/>
          </p:cNvSpPr>
          <p:nvPr/>
        </p:nvSpPr>
        <p:spPr bwMode="auto">
          <a:xfrm>
            <a:off x="3810000" y="2438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6" name="AutoShape 66"/>
          <p:cNvSpPr>
            <a:spLocks noChangeArrowheads="1"/>
          </p:cNvSpPr>
          <p:nvPr/>
        </p:nvSpPr>
        <p:spPr bwMode="auto">
          <a:xfrm>
            <a:off x="4648200" y="541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(5,6)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67" name="Line 32"/>
          <p:cNvSpPr>
            <a:spLocks noChangeShapeType="1"/>
          </p:cNvSpPr>
          <p:nvPr/>
        </p:nvSpPr>
        <p:spPr bwMode="auto">
          <a:xfrm flipH="1" flipV="1">
            <a:off x="3692525" y="4876800"/>
            <a:ext cx="117475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8" name="Line 33"/>
          <p:cNvSpPr>
            <a:spLocks noChangeShapeType="1"/>
          </p:cNvSpPr>
          <p:nvPr/>
        </p:nvSpPr>
        <p:spPr bwMode="auto">
          <a:xfrm flipH="1" flipV="1">
            <a:off x="3768725" y="4876800"/>
            <a:ext cx="879475" cy="636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4196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(102,9)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587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279650"/>
            <a:ext cx="16525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3" name="AutoShape 73"/>
          <p:cNvSpPr>
            <a:spLocks noChangeArrowheads="1"/>
          </p:cNvSpPr>
          <p:nvPr/>
        </p:nvSpPr>
        <p:spPr bwMode="auto">
          <a:xfrm>
            <a:off x="5411788" y="1606550"/>
            <a:ext cx="1619250" cy="868363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76112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2" name="Object 5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7784963"/>
              </p:ext>
            </p:extLst>
          </p:nvPr>
        </p:nvGraphicFramePr>
        <p:xfrm>
          <a:off x="2906713" y="1500188"/>
          <a:ext cx="7747000" cy="490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AutoShape 60"/>
          <p:cNvSpPr>
            <a:spLocks noChangeArrowheads="1"/>
          </p:cNvSpPr>
          <p:nvPr/>
        </p:nvSpPr>
        <p:spPr bwMode="auto">
          <a:xfrm>
            <a:off x="228600" y="152400"/>
            <a:ext cx="86868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2026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8194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(1,0)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5814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(731,1)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6873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(375,5)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4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(30,7)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5" name="AutoShape 70"/>
          <p:cNvSpPr>
            <a:spLocks noChangeArrowheads="1"/>
          </p:cNvSpPr>
          <p:nvPr/>
        </p:nvSpPr>
        <p:spPr bwMode="auto">
          <a:xfrm>
            <a:off x="0" y="17526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6" name="AutoShape 71"/>
          <p:cNvSpPr>
            <a:spLocks noChangeArrowheads="1"/>
          </p:cNvSpPr>
          <p:nvPr/>
        </p:nvSpPr>
        <p:spPr bwMode="auto">
          <a:xfrm>
            <a:off x="152400" y="29718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12,8)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6877" name="AutoShape 73"/>
          <p:cNvSpPr>
            <a:spLocks noChangeArrowheads="1"/>
          </p:cNvSpPr>
          <p:nvPr/>
        </p:nvSpPr>
        <p:spPr bwMode="auto">
          <a:xfrm>
            <a:off x="152400" y="38100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активов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(19,4)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6878" name="Line 99"/>
          <p:cNvSpPr>
            <a:spLocks noChangeShapeType="1"/>
          </p:cNvSpPr>
          <p:nvPr/>
        </p:nvSpPr>
        <p:spPr bwMode="auto">
          <a:xfrm flipH="1">
            <a:off x="6945313" y="3276600"/>
            <a:ext cx="522287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79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0" name="AutoShape 66"/>
          <p:cNvSpPr>
            <a:spLocks noChangeArrowheads="1"/>
          </p:cNvSpPr>
          <p:nvPr/>
        </p:nvSpPr>
        <p:spPr bwMode="auto">
          <a:xfrm>
            <a:off x="2286000" y="6019800"/>
            <a:ext cx="2971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81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(14,3)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82" name="Line 21"/>
          <p:cNvSpPr>
            <a:spLocks noChangeShapeType="1"/>
          </p:cNvSpPr>
          <p:nvPr/>
        </p:nvSpPr>
        <p:spPr bwMode="auto">
          <a:xfrm>
            <a:off x="3074988" y="3162300"/>
            <a:ext cx="314325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3" name="Line 23"/>
          <p:cNvSpPr>
            <a:spLocks noChangeShapeType="1"/>
          </p:cNvSpPr>
          <p:nvPr/>
        </p:nvSpPr>
        <p:spPr bwMode="auto">
          <a:xfrm flipV="1">
            <a:off x="2438400" y="3362325"/>
            <a:ext cx="1066800" cy="752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4" name="Line 24"/>
          <p:cNvSpPr>
            <a:spLocks noChangeShapeType="1"/>
          </p:cNvSpPr>
          <p:nvPr/>
        </p:nvSpPr>
        <p:spPr bwMode="auto">
          <a:xfrm>
            <a:off x="3121025" y="2752725"/>
            <a:ext cx="379413" cy="58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5" name="Line 25"/>
          <p:cNvSpPr>
            <a:spLocks noChangeShapeType="1"/>
          </p:cNvSpPr>
          <p:nvPr/>
        </p:nvSpPr>
        <p:spPr bwMode="auto">
          <a:xfrm flipV="1">
            <a:off x="2209800" y="4946650"/>
            <a:ext cx="1477963" cy="1073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6" name="Line 26"/>
          <p:cNvSpPr>
            <a:spLocks noChangeShapeType="1"/>
          </p:cNvSpPr>
          <p:nvPr/>
        </p:nvSpPr>
        <p:spPr bwMode="auto">
          <a:xfrm flipV="1">
            <a:off x="1981200" y="4876800"/>
            <a:ext cx="1630363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7" name="Line 27"/>
          <p:cNvSpPr>
            <a:spLocks noChangeShapeType="1"/>
          </p:cNvSpPr>
          <p:nvPr/>
        </p:nvSpPr>
        <p:spPr bwMode="auto">
          <a:xfrm flipV="1">
            <a:off x="2770188" y="4876800"/>
            <a:ext cx="73025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8" name="AutoShape 73"/>
          <p:cNvSpPr>
            <a:spLocks noChangeArrowheads="1"/>
          </p:cNvSpPr>
          <p:nvPr/>
        </p:nvSpPr>
        <p:spPr bwMode="auto">
          <a:xfrm>
            <a:off x="3733800" y="1752600"/>
            <a:ext cx="1833563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0,3)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6889" name="Line 30"/>
          <p:cNvSpPr>
            <a:spLocks noChangeShapeType="1"/>
          </p:cNvSpPr>
          <p:nvPr/>
        </p:nvSpPr>
        <p:spPr bwMode="auto">
          <a:xfrm flipH="1">
            <a:off x="3640138" y="2647950"/>
            <a:ext cx="45085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0" name="AutoShape 66"/>
          <p:cNvSpPr>
            <a:spLocks noChangeArrowheads="1"/>
          </p:cNvSpPr>
          <p:nvPr/>
        </p:nvSpPr>
        <p:spPr bwMode="auto">
          <a:xfrm>
            <a:off x="4648199" y="5410200"/>
            <a:ext cx="2016125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(5,6)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91" name="Line 32"/>
          <p:cNvSpPr>
            <a:spLocks noChangeShapeType="1"/>
          </p:cNvSpPr>
          <p:nvPr/>
        </p:nvSpPr>
        <p:spPr bwMode="auto">
          <a:xfrm flipV="1">
            <a:off x="3640138" y="4899025"/>
            <a:ext cx="93662" cy="1139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2" name="Line 33"/>
          <p:cNvSpPr>
            <a:spLocks noChangeShapeType="1"/>
          </p:cNvSpPr>
          <p:nvPr/>
        </p:nvSpPr>
        <p:spPr bwMode="auto">
          <a:xfrm flipH="1" flipV="1">
            <a:off x="3810000" y="4879975"/>
            <a:ext cx="838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4196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(25,3)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6894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6" name="AutoShape 73"/>
          <p:cNvSpPr>
            <a:spLocks noChangeArrowheads="1"/>
          </p:cNvSpPr>
          <p:nvPr/>
        </p:nvSpPr>
        <p:spPr bwMode="auto">
          <a:xfrm>
            <a:off x="5667375" y="1752600"/>
            <a:ext cx="1619250" cy="868363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66552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010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28600" y="228600"/>
            <a:ext cx="86868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это выплачиваемые из бюджета денежные средства,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направляемые на финансовое обеспечение задач и функций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местного самоуправления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6" name="AutoShape 23"/>
          <p:cNvSpPr>
            <a:spLocks noChangeArrowheads="1"/>
          </p:cNvSpPr>
          <p:nvPr/>
        </p:nvSpPr>
        <p:spPr bwMode="auto">
          <a:xfrm>
            <a:off x="228599" y="4778614"/>
            <a:ext cx="2506030" cy="6858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Образование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37897" name="AutoShape 23"/>
          <p:cNvSpPr>
            <a:spLocks noChangeArrowheads="1"/>
          </p:cNvSpPr>
          <p:nvPr/>
        </p:nvSpPr>
        <p:spPr bwMode="auto">
          <a:xfrm>
            <a:off x="6737983" y="4873625"/>
            <a:ext cx="1998347" cy="685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Культура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64528" name="AutoShape 23"/>
          <p:cNvSpPr>
            <a:spLocks noChangeArrowheads="1"/>
          </p:cNvSpPr>
          <p:nvPr/>
        </p:nvSpPr>
        <p:spPr bwMode="auto">
          <a:xfrm>
            <a:off x="914400" y="3442176"/>
            <a:ext cx="7239000" cy="97044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Приоритетные направления расходов бюджета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Курского района Курской области в настоящее время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45070" name="AutoShape 29"/>
          <p:cNvSpPr>
            <a:spLocks noChangeArrowheads="1"/>
          </p:cNvSpPr>
          <p:nvPr/>
        </p:nvSpPr>
        <p:spPr bwMode="auto">
          <a:xfrm>
            <a:off x="7341870" y="4295062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33400" y="1902778"/>
            <a:ext cx="80010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осуществляется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обусловленными установленным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Федерации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2549127" y="5764011"/>
            <a:ext cx="3969546" cy="6246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Дорожное строительство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45066" name="AutoShape 29"/>
          <p:cNvSpPr>
            <a:spLocks noChangeArrowheads="1"/>
          </p:cNvSpPr>
          <p:nvPr/>
        </p:nvSpPr>
        <p:spPr bwMode="auto">
          <a:xfrm>
            <a:off x="1219200" y="4374516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4381500" y="4294171"/>
            <a:ext cx="457200" cy="137989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образование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76200" y="1828800"/>
            <a:ext cx="5562600" cy="4648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школах Курского района Курской области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открываются «Точки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роста»,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осваивают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 и новые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программы, раскрывающие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талант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каждого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 для обучения 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высокоскоростным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интернетом.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технологий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образовательный процесс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том числе позволит учащимся,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каким-либо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имеющим возможности посещать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быть на связи с классом 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время урока.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97" y="3995185"/>
            <a:ext cx="30480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34" y="1828800"/>
            <a:ext cx="3489789" cy="26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культуру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304800" y="1676400"/>
            <a:ext cx="8534400" cy="502919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Реконструкция, строительство и капитальный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учреждений культуры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модернизировать пространство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оснастить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культурно-досуговые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учреждения оборудованием, что значительно улучшит условия,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которых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 одаренные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дети.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Созданные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модельные библиотеки станут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культурно-интеллектуальными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центрами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населенного пункта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обновленным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книжным фондам,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доступу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удобному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пространству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чтения,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модельных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библиотеках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создается доступная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среда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ограниченными возможностями здоровья.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модельных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росту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культурного развития населения.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6976" y="6297612"/>
            <a:ext cx="2254624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38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11974"/>
            <a:ext cx="2616994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дорожное строительство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890713"/>
            <a:ext cx="4571999" cy="3046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841643"/>
            <a:ext cx="2168218" cy="3859538"/>
          </a:xfrm>
          <a:prstGeom prst="rect">
            <a:avLst/>
          </a:prstGeom>
        </p:spPr>
      </p:pic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533400" y="5059540"/>
            <a:ext cx="8001000" cy="15398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новых и ремонт действующих автодорог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населенным пунктам Курского района Курской области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изменению в лучшую сторону качества жизни населения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Курского района Курской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16596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0485" name="AutoShape 11"/>
          <p:cNvSpPr>
            <a:spLocks noChangeArrowheads="1"/>
          </p:cNvSpPr>
          <p:nvPr/>
        </p:nvSpPr>
        <p:spPr bwMode="auto">
          <a:xfrm>
            <a:off x="381000" y="14478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1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500">
              <a:latin typeface="Times New Roman" pitchFamily="18" charset="0"/>
            </a:endParaRPr>
          </a:p>
          <a:p>
            <a:pPr algn="ctr">
              <a:defRPr/>
            </a:pPr>
            <a:endParaRPr lang="ru-RU" sz="2500">
              <a:latin typeface="Times New Roman" pitchFamily="18" charset="0"/>
            </a:endParaRPr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Бюджетная система РФ</a:t>
            </a:r>
            <a:endParaRPr lang="ru-RU" altLang="ru-RU" sz="3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AutoShape 26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2" name="AutoShape 27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53" name="Picture 28" descr="LEFaKxFvc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590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381000" y="1981200"/>
            <a:ext cx="4495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Федеральный бюджет, бюджеты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государственных внебюджетных фондов</a:t>
            </a:r>
            <a:endParaRPr lang="en-US" altLang="ru-RU" sz="18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200">
              <a:latin typeface="Times New Roman" panose="02020603050405020304" pitchFamily="18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066800" y="27432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2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1066800" y="3200400"/>
            <a:ext cx="5257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Бюджеты субъектов РФ, бюджеты территориальных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государственных внебюджетных фондов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0493" name="AutoShape 11"/>
          <p:cNvSpPr>
            <a:spLocks noChangeArrowheads="1"/>
          </p:cNvSpPr>
          <p:nvPr/>
        </p:nvSpPr>
        <p:spPr bwMode="auto">
          <a:xfrm>
            <a:off x="2209800" y="39624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3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58" name="AutoShape 11"/>
          <p:cNvSpPr>
            <a:spLocks noChangeArrowheads="1"/>
          </p:cNvSpPr>
          <p:nvPr/>
        </p:nvSpPr>
        <p:spPr bwMode="auto">
          <a:xfrm>
            <a:off x="2133600" y="4419600"/>
            <a:ext cx="65532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Бюджеты муниципальных районов, бюджеты городских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округов, бюджеты внутригородских муниципальных образований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городов федерального значения Москвы и Санкт-Петербурга</a:t>
            </a:r>
          </a:p>
        </p:txBody>
      </p:sp>
      <p:sp>
        <p:nvSpPr>
          <p:cNvPr id="20495" name="AutoShape 11"/>
          <p:cNvSpPr>
            <a:spLocks noChangeArrowheads="1"/>
          </p:cNvSpPr>
          <p:nvPr/>
        </p:nvSpPr>
        <p:spPr bwMode="auto">
          <a:xfrm>
            <a:off x="3505200" y="54102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4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60" name="AutoShape 11"/>
          <p:cNvSpPr>
            <a:spLocks noChangeArrowheads="1"/>
          </p:cNvSpPr>
          <p:nvPr/>
        </p:nvSpPr>
        <p:spPr bwMode="auto">
          <a:xfrm>
            <a:off x="3505200" y="5943600"/>
            <a:ext cx="5334000" cy="304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Бюджеты городских и сельских поселений</a:t>
            </a:r>
            <a:endParaRPr lang="ru-RU" altLang="ru-RU" sz="220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24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28600" y="228600"/>
            <a:ext cx="8686800" cy="175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Классификация расходов бюджета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5" name="Picture 13" descr="деньги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07172"/>
            <a:ext cx="84582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23"/>
          <p:cNvSpPr>
            <a:spLocks noChangeArrowheads="1"/>
          </p:cNvSpPr>
          <p:nvPr/>
        </p:nvSpPr>
        <p:spPr bwMode="auto">
          <a:xfrm>
            <a:off x="152400" y="4343400"/>
            <a:ext cx="28956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5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Функциональная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(по </a:t>
            </a:r>
            <a:r>
              <a:rPr lang="ru-RU" altLang="ru-RU" sz="2500" b="1" dirty="0" smtClean="0">
                <a:latin typeface="Times New Roman" panose="02020603050405020304" pitchFamily="18" charset="0"/>
              </a:rPr>
              <a:t>разделам)</a:t>
            </a:r>
            <a:endParaRPr lang="ru-RU" altLang="ru-RU" sz="25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37897" name="AutoShape 23"/>
          <p:cNvSpPr>
            <a:spLocks noChangeArrowheads="1"/>
          </p:cNvSpPr>
          <p:nvPr/>
        </p:nvSpPr>
        <p:spPr bwMode="auto">
          <a:xfrm>
            <a:off x="3276600" y="4343400"/>
            <a:ext cx="25908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latin typeface="Times New Roman" panose="02020603050405020304" pitchFamily="18" charset="0"/>
              </a:rPr>
              <a:t>Ведомственная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latin typeface="Times New Roman" panose="02020603050405020304" pitchFamily="18" charset="0"/>
              </a:rPr>
              <a:t>(по ведомствам)</a:t>
            </a:r>
          </a:p>
        </p:txBody>
      </p:sp>
      <p:sp>
        <p:nvSpPr>
          <p:cNvPr id="37900" name="AutoShape 23"/>
          <p:cNvSpPr>
            <a:spLocks noChangeArrowheads="1"/>
          </p:cNvSpPr>
          <p:nvPr/>
        </p:nvSpPr>
        <p:spPr bwMode="auto">
          <a:xfrm>
            <a:off x="6096000" y="4343400"/>
            <a:ext cx="28194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Экономическая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(по программам)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1143000" y="16764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952875" y="17907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785610" y="17526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AutoShape 11"/>
          <p:cNvSpPr>
            <a:spLocks noChangeArrowheads="1"/>
          </p:cNvSpPr>
          <p:nvPr/>
        </p:nvSpPr>
        <p:spPr bwMode="auto">
          <a:xfrm>
            <a:off x="228600" y="304800"/>
            <a:ext cx="86106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разделам)</a:t>
            </a:r>
          </a:p>
        </p:txBody>
      </p:sp>
      <p:pic>
        <p:nvPicPr>
          <p:cNvPr id="38918" name="Picture 1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838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61"/>
          <p:cNvSpPr>
            <a:spLocks noChangeArrowheads="1"/>
          </p:cNvSpPr>
          <p:nvPr/>
        </p:nvSpPr>
        <p:spPr bwMode="auto">
          <a:xfrm>
            <a:off x="304800" y="34290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Общегосударственные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вопросы</a:t>
            </a:r>
          </a:p>
        </p:txBody>
      </p:sp>
      <p:sp>
        <p:nvSpPr>
          <p:cNvPr id="38920" name="AutoShape 61"/>
          <p:cNvSpPr>
            <a:spLocks noChangeArrowheads="1"/>
          </p:cNvSpPr>
          <p:nvPr/>
        </p:nvSpPr>
        <p:spPr bwMode="auto">
          <a:xfrm>
            <a:off x="4086225" y="586126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38921" name="AutoShape 61"/>
          <p:cNvSpPr>
            <a:spLocks noChangeArrowheads="1"/>
          </p:cNvSpPr>
          <p:nvPr/>
        </p:nvSpPr>
        <p:spPr bwMode="auto">
          <a:xfrm>
            <a:off x="2369097" y="5864225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38922" name="AutoShape 61"/>
          <p:cNvSpPr>
            <a:spLocks noChangeArrowheads="1"/>
          </p:cNvSpPr>
          <p:nvPr/>
        </p:nvSpPr>
        <p:spPr bwMode="auto">
          <a:xfrm>
            <a:off x="366712" y="586126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Культура,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кинематография</a:t>
            </a:r>
          </a:p>
        </p:txBody>
      </p:sp>
      <p:sp>
        <p:nvSpPr>
          <p:cNvPr id="38923" name="AutoShape 61"/>
          <p:cNvSpPr>
            <a:spLocks noChangeArrowheads="1"/>
          </p:cNvSpPr>
          <p:nvPr/>
        </p:nvSpPr>
        <p:spPr bwMode="auto">
          <a:xfrm>
            <a:off x="7467600" y="3657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38924" name="AutoShape 61"/>
          <p:cNvSpPr>
            <a:spLocks noChangeArrowheads="1"/>
          </p:cNvSpPr>
          <p:nvPr/>
        </p:nvSpPr>
        <p:spPr bwMode="auto">
          <a:xfrm>
            <a:off x="5791200" y="3581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коммунальное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хозяйство</a:t>
            </a:r>
          </a:p>
        </p:txBody>
      </p:sp>
      <p:pic>
        <p:nvPicPr>
          <p:cNvPr id="38925" name="Picture 23" descr="эконом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144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5" descr="котель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52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6" descr="образова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9800"/>
            <a:ext cx="18288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7" descr="культур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1571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AutoShape 61"/>
          <p:cNvSpPr>
            <a:spLocks noChangeArrowheads="1"/>
          </p:cNvSpPr>
          <p:nvPr/>
        </p:nvSpPr>
        <p:spPr bwMode="auto">
          <a:xfrm>
            <a:off x="5943600" y="5816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Физкультура и спорт</a:t>
            </a:r>
          </a:p>
        </p:txBody>
      </p:sp>
      <p:pic>
        <p:nvPicPr>
          <p:cNvPr id="38930" name="Picture 31" descr="спортза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1409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AutoShape 61"/>
          <p:cNvSpPr>
            <a:spLocks noChangeArrowheads="1"/>
          </p:cNvSpPr>
          <p:nvPr/>
        </p:nvSpPr>
        <p:spPr bwMode="auto">
          <a:xfrm>
            <a:off x="7467600" y="5822403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Межбюджетные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трансфеты</a:t>
            </a:r>
          </a:p>
        </p:txBody>
      </p:sp>
      <p:pic>
        <p:nvPicPr>
          <p:cNvPr id="38932" name="Picture 33" descr="де2ньг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34" descr="пенсионер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AutoShape 61"/>
          <p:cNvSpPr>
            <a:spLocks noChangeArrowheads="1"/>
          </p:cNvSpPr>
          <p:nvPr/>
        </p:nvSpPr>
        <p:spPr bwMode="auto">
          <a:xfrm>
            <a:off x="4038600" y="3581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Национальная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экономика</a:t>
            </a:r>
          </a:p>
        </p:txBody>
      </p:sp>
      <p:sp>
        <p:nvSpPr>
          <p:cNvPr id="38935" name="AutoShape 61"/>
          <p:cNvSpPr>
            <a:spLocks noChangeArrowheads="1"/>
          </p:cNvSpPr>
          <p:nvPr/>
        </p:nvSpPr>
        <p:spPr bwMode="auto">
          <a:xfrm>
            <a:off x="2133600" y="3505200"/>
            <a:ext cx="15240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Охрана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окружающей среды</a:t>
            </a:r>
          </a:p>
        </p:txBody>
      </p:sp>
      <p:pic>
        <p:nvPicPr>
          <p:cNvPr id="38937" name="Picture 27" descr="https://im0-tub-ru.yandex.net/i?id=6d1711f46297b5ccf0701b4440206c56-l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7" descr="D:\documents\БЮДЖЕТ ДЛЯ ГРАЖДАН\Бюджет для граждан на 2021-2023\свалки 1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48450" y="62960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95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304800" y="304800"/>
            <a:ext cx="86106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ведомствам)</a:t>
            </a:r>
          </a:p>
        </p:txBody>
      </p:sp>
      <p:sp>
        <p:nvSpPr>
          <p:cNvPr id="39943" name="AutoShape 61"/>
          <p:cNvSpPr>
            <a:spLocks noChangeArrowheads="1"/>
          </p:cNvSpPr>
          <p:nvPr/>
        </p:nvSpPr>
        <p:spPr bwMode="auto">
          <a:xfrm>
            <a:off x="228600" y="2971800"/>
            <a:ext cx="39624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Администрация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109601" name="AutoShape 70"/>
          <p:cNvSpPr>
            <a:spLocks noChangeArrowheads="1"/>
          </p:cNvSpPr>
          <p:nvPr/>
        </p:nvSpPr>
        <p:spPr bwMode="auto">
          <a:xfrm>
            <a:off x="457200" y="1447800"/>
            <a:ext cx="8229600" cy="1371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7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Эта классификация расходов непосредственно связана со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 структурой управления, она отображает группировку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юридических лиц, получающих бюджетные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средства (главные распорядители средств бюджета района)</a:t>
            </a:r>
          </a:p>
          <a:p>
            <a:pPr algn="ctr">
              <a:defRPr/>
            </a:pPr>
            <a:endParaRPr lang="ru-RU" sz="1700" b="1" dirty="0">
              <a:latin typeface="Times New Roman" pitchFamily="18" charset="0"/>
            </a:endParaRPr>
          </a:p>
        </p:txBody>
      </p:sp>
      <p:sp>
        <p:nvSpPr>
          <p:cNvPr id="39945" name="AutoShape 61"/>
          <p:cNvSpPr>
            <a:spLocks noChangeArrowheads="1"/>
          </p:cNvSpPr>
          <p:nvPr/>
        </p:nvSpPr>
        <p:spPr bwMode="auto">
          <a:xfrm>
            <a:off x="2144806" y="4140760"/>
            <a:ext cx="4408394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Представительное Собрание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39949" name="AutoShape 61"/>
          <p:cNvSpPr>
            <a:spLocks noChangeArrowheads="1"/>
          </p:cNvSpPr>
          <p:nvPr/>
        </p:nvSpPr>
        <p:spPr bwMode="auto">
          <a:xfrm>
            <a:off x="2895600" y="5431585"/>
            <a:ext cx="50292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Управление по делам образования и здравоохранения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 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4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6" name="AutoShape 11"/>
          <p:cNvSpPr>
            <a:spLocks noChangeArrowheads="1"/>
          </p:cNvSpPr>
          <p:nvPr/>
        </p:nvSpPr>
        <p:spPr bwMode="auto">
          <a:xfrm>
            <a:off x="304800" y="381000"/>
            <a:ext cx="86106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программам)</a:t>
            </a:r>
          </a:p>
        </p:txBody>
      </p:sp>
      <p:sp>
        <p:nvSpPr>
          <p:cNvPr id="110606" name="AutoShape 70"/>
          <p:cNvSpPr>
            <a:spLocks noChangeArrowheads="1"/>
          </p:cNvSpPr>
          <p:nvPr/>
        </p:nvSpPr>
        <p:spPr bwMode="auto">
          <a:xfrm>
            <a:off x="533400" y="1828800"/>
            <a:ext cx="8229600" cy="3124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8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Эта </a:t>
            </a:r>
            <a:r>
              <a:rPr lang="ru-RU" sz="2800" dirty="0">
                <a:latin typeface="Times New Roman" pitchFamily="18" charset="0"/>
              </a:rPr>
              <a:t>классификация показывает деление 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</a:rPr>
              <a:t>расходов по муниципальным программам, 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</a:rPr>
              <a:t>запланированным к реализации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>
              <a:defRPr/>
            </a:pPr>
            <a:endParaRPr lang="ru-RU" sz="3300" b="1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</a:t>
            </a: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11195932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00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2025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87415077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8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2026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54252382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3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" y="-119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2" name="AutoShape 11"/>
          <p:cNvSpPr>
            <a:spLocks noChangeArrowheads="1"/>
          </p:cNvSpPr>
          <p:nvPr/>
        </p:nvSpPr>
        <p:spPr bwMode="auto">
          <a:xfrm>
            <a:off x="381000" y="134938"/>
            <a:ext cx="8458200" cy="5299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«Общегосударственные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вопросы»</a:t>
            </a:r>
          </a:p>
        </p:txBody>
      </p:sp>
      <p:sp>
        <p:nvSpPr>
          <p:cNvPr id="50183" name="AutoShape 11"/>
          <p:cNvSpPr>
            <a:spLocks noChangeArrowheads="1"/>
          </p:cNvSpPr>
          <p:nvPr/>
        </p:nvSpPr>
        <p:spPr bwMode="auto">
          <a:xfrm>
            <a:off x="419100" y="78696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4" name="AutoShape 11"/>
          <p:cNvSpPr>
            <a:spLocks noChangeArrowheads="1"/>
          </p:cNvSpPr>
          <p:nvPr/>
        </p:nvSpPr>
        <p:spPr bwMode="auto">
          <a:xfrm>
            <a:off x="3657600" y="809126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5" name="AutoShape 11"/>
          <p:cNvSpPr>
            <a:spLocks noChangeArrowheads="1"/>
          </p:cNvSpPr>
          <p:nvPr/>
        </p:nvSpPr>
        <p:spPr bwMode="auto">
          <a:xfrm>
            <a:off x="5768811" y="790455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6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5066" name="AutoShape 11"/>
          <p:cNvSpPr>
            <a:spLocks noChangeArrowheads="1"/>
          </p:cNvSpPr>
          <p:nvPr/>
        </p:nvSpPr>
        <p:spPr bwMode="auto">
          <a:xfrm>
            <a:off x="703868" y="1478756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135,341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87" name="AutoShape 29"/>
          <p:cNvSpPr>
            <a:spLocks noChangeArrowheads="1"/>
          </p:cNvSpPr>
          <p:nvPr/>
        </p:nvSpPr>
        <p:spPr bwMode="auto">
          <a:xfrm>
            <a:off x="1465868" y="1191362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44" name="AutoShape 11"/>
          <p:cNvSpPr>
            <a:spLocks noChangeArrowheads="1"/>
          </p:cNvSpPr>
          <p:nvPr/>
        </p:nvSpPr>
        <p:spPr bwMode="auto">
          <a:xfrm>
            <a:off x="38100" y="2074051"/>
            <a:ext cx="8915400" cy="464266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  <a:latin typeface="Times New Roman" pitchFamily="18" charset="0"/>
              </a:rPr>
              <a:t>В раздел включаются: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расходы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на обеспечение функционирования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Главы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района Курской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области 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Администрации района </a:t>
            </a:r>
          </a:p>
          <a:p>
            <a:pPr marL="342900" indent="-342900"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год – 2,492 млн. руб., 2025 год – 2,492 млн. руб., 2026 год – 2,492 млн. руб.),</a:t>
            </a:r>
          </a:p>
          <a:p>
            <a:pPr marL="342900" indent="-342900"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расходы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на функционирование Представительного Собрания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района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Курской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области 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обеспечение деятельности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контрольно-счетного органа Курского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района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6,903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6,284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6,284 млн. руб.),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в области земельных правоотношений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3,100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3,500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4,650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по развитию муниципальной службы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0,389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0,389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0,389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, направленные на обеспечение правопорядка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0,368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0,368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0,368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и  другие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общегосударственные вопросы.</a:t>
            </a:r>
          </a:p>
        </p:txBody>
      </p:sp>
      <p:sp>
        <p:nvSpPr>
          <p:cNvPr id="45069" name="AutoShape 11"/>
          <p:cNvSpPr>
            <a:spLocks noChangeArrowheads="1"/>
          </p:cNvSpPr>
          <p:nvPr/>
        </p:nvSpPr>
        <p:spPr bwMode="auto">
          <a:xfrm>
            <a:off x="3543300" y="148998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134,185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5070" name="AutoShape 11"/>
          <p:cNvSpPr>
            <a:spLocks noChangeArrowheads="1"/>
          </p:cNvSpPr>
          <p:nvPr/>
        </p:nvSpPr>
        <p:spPr bwMode="auto">
          <a:xfrm>
            <a:off x="6306532" y="1436974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144,506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91" name="AutoShape 29"/>
          <p:cNvSpPr>
            <a:spLocks noChangeArrowheads="1"/>
          </p:cNvSpPr>
          <p:nvPr/>
        </p:nvSpPr>
        <p:spPr bwMode="auto">
          <a:xfrm>
            <a:off x="4267200" y="12192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0192" name="AutoShape 29"/>
          <p:cNvSpPr>
            <a:spLocks noChangeArrowheads="1"/>
          </p:cNvSpPr>
          <p:nvPr/>
        </p:nvSpPr>
        <p:spPr bwMode="auto">
          <a:xfrm>
            <a:off x="7068532" y="1171455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25755" y="639799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51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6085" name="AutoShape 11"/>
          <p:cNvSpPr>
            <a:spLocks noChangeArrowheads="1"/>
          </p:cNvSpPr>
          <p:nvPr/>
        </p:nvSpPr>
        <p:spPr bwMode="auto">
          <a:xfrm>
            <a:off x="304800" y="128587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разделу «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Национальная экономика»</a:t>
            </a:r>
          </a:p>
        </p:txBody>
      </p:sp>
      <p:sp>
        <p:nvSpPr>
          <p:cNvPr id="52230" name="AutoShape 11"/>
          <p:cNvSpPr>
            <a:spLocks noChangeArrowheads="1"/>
          </p:cNvSpPr>
          <p:nvPr/>
        </p:nvSpPr>
        <p:spPr bwMode="auto">
          <a:xfrm>
            <a:off x="381000" y="1059657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1" name="AutoShape 11"/>
          <p:cNvSpPr>
            <a:spLocks noChangeArrowheads="1"/>
          </p:cNvSpPr>
          <p:nvPr/>
        </p:nvSpPr>
        <p:spPr bwMode="auto">
          <a:xfrm>
            <a:off x="3802930" y="10668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2" name="AutoShape 11"/>
          <p:cNvSpPr>
            <a:spLocks noChangeArrowheads="1"/>
          </p:cNvSpPr>
          <p:nvPr/>
        </p:nvSpPr>
        <p:spPr bwMode="auto">
          <a:xfrm>
            <a:off x="5829300" y="1052513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6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6089" name="AutoShape 11"/>
          <p:cNvSpPr>
            <a:spLocks noChangeArrowheads="1"/>
          </p:cNvSpPr>
          <p:nvPr/>
        </p:nvSpPr>
        <p:spPr bwMode="auto">
          <a:xfrm>
            <a:off x="762000" y="204311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63,878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1524000" y="1593057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52400" y="2700339"/>
            <a:ext cx="8763000" cy="392906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  <a:latin typeface="Times New Roman" pitchFamily="18" charset="0"/>
              </a:rPr>
              <a:t>В </a:t>
            </a:r>
            <a:r>
              <a:rPr lang="ru-RU" sz="1600" b="1" u="sng" dirty="0" smtClean="0">
                <a:solidFill>
                  <a:schemeClr val="tx2"/>
                </a:solidFill>
                <a:latin typeface="Times New Roman" pitchFamily="18" charset="0"/>
              </a:rPr>
              <a:t>раздел включаются расходы: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строительство, ремонт и содержание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автодорог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58,984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106,383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30,680 млн. руб.), </a:t>
            </a:r>
          </a:p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мероприятия  по внесению сведений в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Единый 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государственный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реестр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недвижимости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границах муниципальных образований и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границах населенных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пунктов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4,097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2,339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 млн. руб.),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развитие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рынка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труда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0,540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0,540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0,540 млн. руб.)</a:t>
            </a: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развитие малого и среднего предпринимательства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0,18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0,18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0,18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и иные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бюджетные ассигнования.</a:t>
            </a:r>
          </a:p>
        </p:txBody>
      </p:sp>
      <p:sp>
        <p:nvSpPr>
          <p:cNvPr id="46092" name="AutoShape 11"/>
          <p:cNvSpPr>
            <a:spLocks noChangeArrowheads="1"/>
          </p:cNvSpPr>
          <p:nvPr/>
        </p:nvSpPr>
        <p:spPr bwMode="auto">
          <a:xfrm>
            <a:off x="3545264" y="2066926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109,441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6093" name="AutoShape 11"/>
          <p:cNvSpPr>
            <a:spLocks noChangeArrowheads="1"/>
          </p:cNvSpPr>
          <p:nvPr/>
        </p:nvSpPr>
        <p:spPr bwMode="auto">
          <a:xfrm>
            <a:off x="6248400" y="204311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31,400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8" name="AutoShape 29"/>
          <p:cNvSpPr>
            <a:spLocks noChangeArrowheads="1"/>
          </p:cNvSpPr>
          <p:nvPr/>
        </p:nvSpPr>
        <p:spPr bwMode="auto">
          <a:xfrm>
            <a:off x="4343400" y="162163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9" name="AutoShape 29"/>
          <p:cNvSpPr>
            <a:spLocks noChangeArrowheads="1"/>
          </p:cNvSpPr>
          <p:nvPr/>
        </p:nvSpPr>
        <p:spPr bwMode="auto">
          <a:xfrm>
            <a:off x="7086600" y="158591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3770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0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AutoShape 11"/>
          <p:cNvSpPr>
            <a:spLocks noChangeArrowheads="1"/>
          </p:cNvSpPr>
          <p:nvPr/>
        </p:nvSpPr>
        <p:spPr bwMode="auto">
          <a:xfrm>
            <a:off x="381000" y="4572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«Жилищно-коммунальное хозяйство»</a:t>
            </a:r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auto">
          <a:xfrm>
            <a:off x="381000" y="15240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6" name="AutoShape 11"/>
          <p:cNvSpPr>
            <a:spLocks noChangeArrowheads="1"/>
          </p:cNvSpPr>
          <p:nvPr/>
        </p:nvSpPr>
        <p:spPr bwMode="auto">
          <a:xfrm>
            <a:off x="3624262" y="1524000"/>
            <a:ext cx="2047875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5867400" y="15240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6 год</a:t>
            </a: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7114" name="AutoShape 11"/>
          <p:cNvSpPr>
            <a:spLocks noChangeArrowheads="1"/>
          </p:cNvSpPr>
          <p:nvPr/>
        </p:nvSpPr>
        <p:spPr bwMode="auto">
          <a:xfrm>
            <a:off x="7620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6,898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5" name="AutoShape 29"/>
          <p:cNvSpPr>
            <a:spLocks noChangeArrowheads="1"/>
          </p:cNvSpPr>
          <p:nvPr/>
        </p:nvSpPr>
        <p:spPr bwMode="auto">
          <a:xfrm>
            <a:off x="1524000" y="2057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7116" name="AutoShape 11"/>
          <p:cNvSpPr>
            <a:spLocks noChangeArrowheads="1"/>
          </p:cNvSpPr>
          <p:nvPr/>
        </p:nvSpPr>
        <p:spPr bwMode="auto">
          <a:xfrm>
            <a:off x="76200" y="3200400"/>
            <a:ext cx="8839200" cy="3352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включаются 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по капитальному ремонту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муниципального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жилищного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фонда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1,116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1,116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1,116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мероприятия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по обеспечению населения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экологически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чистой питьевой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водой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5,782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1,250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6,601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 мероприятия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направленные на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развитие социальной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инженерной инфраструктуры </a:t>
            </a: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– 2026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</a:rPr>
              <a:t>г.г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. –расходы не планируются)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7" name="AutoShape 11"/>
          <p:cNvSpPr>
            <a:spLocks noChangeArrowheads="1"/>
          </p:cNvSpPr>
          <p:nvPr/>
        </p:nvSpPr>
        <p:spPr bwMode="auto">
          <a:xfrm>
            <a:off x="3690937" y="25527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2,366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8" name="AutoShape 11"/>
          <p:cNvSpPr>
            <a:spLocks noChangeArrowheads="1"/>
          </p:cNvSpPr>
          <p:nvPr/>
        </p:nvSpPr>
        <p:spPr bwMode="auto">
          <a:xfrm>
            <a:off x="63246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7,717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9" name="AutoShape 29"/>
          <p:cNvSpPr>
            <a:spLocks noChangeArrowheads="1"/>
          </p:cNvSpPr>
          <p:nvPr/>
        </p:nvSpPr>
        <p:spPr bwMode="auto">
          <a:xfrm>
            <a:off x="4343400" y="210502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7120" name="AutoShape 29"/>
          <p:cNvSpPr>
            <a:spLocks noChangeArrowheads="1"/>
          </p:cNvSpPr>
          <p:nvPr/>
        </p:nvSpPr>
        <p:spPr bwMode="auto">
          <a:xfrm>
            <a:off x="7086600" y="2057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3518" y="644954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65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Бюджетная система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7175" name="AutoShape 26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6" name="AutoShape 27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>
            <a:off x="5029200" y="4648200"/>
            <a:ext cx="3657600" cy="1981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latin typeface="Times New Roman" pitchFamily="18" charset="0"/>
              </a:rPr>
              <a:t>Бюджеты </a:t>
            </a:r>
          </a:p>
          <a:p>
            <a:pPr algn="ctr" eaLnBrk="1" hangingPunct="1">
              <a:defRPr/>
            </a:pPr>
            <a:r>
              <a:rPr lang="ru-RU" sz="2500" b="1" dirty="0">
                <a:latin typeface="Times New Roman" pitchFamily="18" charset="0"/>
              </a:rPr>
              <a:t>сельских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 dirty="0">
                <a:latin typeface="Times New Roman" pitchFamily="18" charset="0"/>
              </a:rPr>
              <a:t>поселений </a:t>
            </a:r>
          </a:p>
        </p:txBody>
      </p:sp>
      <p:sp>
        <p:nvSpPr>
          <p:cNvPr id="7178" name="AutoShape 32" descr="tn_205239_125178c9379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04800" y="2971800"/>
            <a:ext cx="3810000" cy="243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Консолидированный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21518" name="AutoShape 11"/>
          <p:cNvSpPr>
            <a:spLocks noChangeArrowheads="1"/>
          </p:cNvSpPr>
          <p:nvPr/>
        </p:nvSpPr>
        <p:spPr bwMode="auto">
          <a:xfrm>
            <a:off x="4953000" y="1828800"/>
            <a:ext cx="3733800" cy="1981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>
                <a:latin typeface="Times New Roman" pitchFamily="18" charset="0"/>
              </a:rPr>
              <a:t>Бюджет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>
                <a:latin typeface="Times New Roman" pitchFamily="18" charset="0"/>
              </a:rPr>
              <a:t>муниципального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>
                <a:latin typeface="Times New Roman" pitchFamily="18" charset="0"/>
              </a:rPr>
              <a:t>района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12035415">
            <a:off x="2806700" y="5346700"/>
            <a:ext cx="2244725" cy="12049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4113136">
            <a:off x="3244056" y="1202532"/>
            <a:ext cx="1176337" cy="2317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51454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97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4" name="AutoShape 11"/>
          <p:cNvSpPr>
            <a:spLocks noChangeArrowheads="1"/>
          </p:cNvSpPr>
          <p:nvPr/>
        </p:nvSpPr>
        <p:spPr bwMode="auto">
          <a:xfrm>
            <a:off x="381000" y="4572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«Охрана окружающей среды»</a:t>
            </a:r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auto">
          <a:xfrm>
            <a:off x="413535" y="1390998"/>
            <a:ext cx="2024865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8136" name="AutoShape 11"/>
          <p:cNvSpPr>
            <a:spLocks noChangeArrowheads="1"/>
          </p:cNvSpPr>
          <p:nvPr/>
        </p:nvSpPr>
        <p:spPr bwMode="auto">
          <a:xfrm>
            <a:off x="4038600" y="2681287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12,857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8137" name="AutoShape 29"/>
          <p:cNvSpPr>
            <a:spLocks noChangeArrowheads="1"/>
          </p:cNvSpPr>
          <p:nvPr/>
        </p:nvSpPr>
        <p:spPr bwMode="auto">
          <a:xfrm>
            <a:off x="4354958" y="1911421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8138" name="AutoShape 11"/>
          <p:cNvSpPr>
            <a:spLocks noChangeArrowheads="1"/>
          </p:cNvSpPr>
          <p:nvPr/>
        </p:nvSpPr>
        <p:spPr bwMode="auto">
          <a:xfrm>
            <a:off x="381000" y="3733800"/>
            <a:ext cx="8458200" cy="2362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включаются расходы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ликвидацию отходов,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скапливающихся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несанкционированных свалках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территории Курского района Курской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581400" y="1410359"/>
            <a:ext cx="2133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858000" y="1429757"/>
            <a:ext cx="1981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1089917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7611438" y="1932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56517" y="2647602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12,857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721867" y="268899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12,857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0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8" name="AutoShape 11"/>
          <p:cNvSpPr>
            <a:spLocks noChangeArrowheads="1"/>
          </p:cNvSpPr>
          <p:nvPr/>
        </p:nvSpPr>
        <p:spPr bwMode="auto">
          <a:xfrm>
            <a:off x="275341" y="94785"/>
            <a:ext cx="8534400" cy="50200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«Образование»</a:t>
            </a:r>
          </a:p>
        </p:txBody>
      </p:sp>
      <p:sp>
        <p:nvSpPr>
          <p:cNvPr id="54279" name="AutoShape 11"/>
          <p:cNvSpPr>
            <a:spLocks noChangeArrowheads="1"/>
          </p:cNvSpPr>
          <p:nvPr/>
        </p:nvSpPr>
        <p:spPr bwMode="auto">
          <a:xfrm>
            <a:off x="311092" y="696625"/>
            <a:ext cx="2971800" cy="35198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0" name="AutoShape 11"/>
          <p:cNvSpPr>
            <a:spLocks noChangeArrowheads="1"/>
          </p:cNvSpPr>
          <p:nvPr/>
        </p:nvSpPr>
        <p:spPr bwMode="auto">
          <a:xfrm>
            <a:off x="3548802" y="708535"/>
            <a:ext cx="1981200" cy="36364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1" name="AutoShape 11"/>
          <p:cNvSpPr>
            <a:spLocks noChangeArrowheads="1"/>
          </p:cNvSpPr>
          <p:nvPr/>
        </p:nvSpPr>
        <p:spPr bwMode="auto">
          <a:xfrm>
            <a:off x="5767009" y="715141"/>
            <a:ext cx="2971800" cy="35703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6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85800" y="1333499"/>
            <a:ext cx="1981200" cy="3780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921,125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3" name="AutoShape 29"/>
          <p:cNvSpPr>
            <a:spLocks noChangeArrowheads="1"/>
          </p:cNvSpPr>
          <p:nvPr/>
        </p:nvSpPr>
        <p:spPr bwMode="auto">
          <a:xfrm>
            <a:off x="1431214" y="1033446"/>
            <a:ext cx="457200" cy="25707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9164" name="AutoShape 11"/>
          <p:cNvSpPr>
            <a:spLocks noChangeArrowheads="1"/>
          </p:cNvSpPr>
          <p:nvPr/>
        </p:nvSpPr>
        <p:spPr bwMode="auto">
          <a:xfrm>
            <a:off x="152400" y="1802625"/>
            <a:ext cx="8915400" cy="501449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9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</a:t>
            </a:r>
            <a:r>
              <a:rPr lang="ru-RU" altLang="ru-RU" sz="14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оплату труда работников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дошкольного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общего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638,486 млн. руб., 2025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616,509 млн. руб., 2026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449,475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приобретение учебных пособий,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средств обучения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9,244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8,762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8,201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социальной поддержки работникам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муниципальных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образовательных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учреждений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(2024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37,846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2025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25,348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2026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25,348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руб.),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организацию питания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обучающихся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32,825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31,856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31,353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приобретение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горюче-смазочных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материалов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для обеспечения подвоза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обучающихся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(2024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5,842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2025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5,842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2026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5,842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руб.),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в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области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энергосбережения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0,170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0,170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0,170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направленные на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правопорядка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0,330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0,330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0,330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в сфере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дополнительного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образования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детей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44,528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43,057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43,002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 сфере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молодежной политики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организацию отдыха детей в каникулярное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время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9,729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0,486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0,283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функционирования модели персонифицированного финансирования дополнительного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бразования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(2024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6,681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2025 год – 8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,681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8,681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руб.),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</a:t>
            </a: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5" name="AutoShape 11"/>
          <p:cNvSpPr>
            <a:spLocks noChangeArrowheads="1"/>
          </p:cNvSpPr>
          <p:nvPr/>
        </p:nvSpPr>
        <p:spPr bwMode="auto">
          <a:xfrm>
            <a:off x="3581400" y="1368602"/>
            <a:ext cx="1981200" cy="3780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865,920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6" name="AutoShape 11"/>
          <p:cNvSpPr>
            <a:spLocks noChangeArrowheads="1"/>
          </p:cNvSpPr>
          <p:nvPr/>
        </p:nvSpPr>
        <p:spPr bwMode="auto">
          <a:xfrm>
            <a:off x="6324600" y="1331780"/>
            <a:ext cx="1981200" cy="34819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840,038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7" name="AutoShape 29"/>
          <p:cNvSpPr>
            <a:spLocks noChangeArrowheads="1"/>
          </p:cNvSpPr>
          <p:nvPr/>
        </p:nvSpPr>
        <p:spPr bwMode="auto">
          <a:xfrm>
            <a:off x="4318685" y="1080323"/>
            <a:ext cx="457200" cy="27048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9168" name="AutoShape 29"/>
          <p:cNvSpPr>
            <a:spLocks noChangeArrowheads="1"/>
          </p:cNvSpPr>
          <p:nvPr/>
        </p:nvSpPr>
        <p:spPr bwMode="auto">
          <a:xfrm>
            <a:off x="7015902" y="1048610"/>
            <a:ext cx="457200" cy="25707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4200" y="6619498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85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2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«Культура, кинематография»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304800" y="12192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5304" name="AutoShape 11"/>
          <p:cNvSpPr>
            <a:spLocks noChangeArrowheads="1"/>
          </p:cNvSpPr>
          <p:nvPr/>
        </p:nvSpPr>
        <p:spPr bwMode="auto">
          <a:xfrm>
            <a:off x="3276600" y="18288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5305" name="AutoShape 11"/>
          <p:cNvSpPr>
            <a:spLocks noChangeArrowheads="1"/>
          </p:cNvSpPr>
          <p:nvPr/>
        </p:nvSpPr>
        <p:spPr bwMode="auto">
          <a:xfrm>
            <a:off x="5943600" y="12954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6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6" name="AutoShape 11"/>
          <p:cNvSpPr>
            <a:spLocks noChangeArrowheads="1"/>
          </p:cNvSpPr>
          <p:nvPr/>
        </p:nvSpPr>
        <p:spPr bwMode="auto">
          <a:xfrm>
            <a:off x="609600" y="2209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53,984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5307" name="AutoShape 29"/>
          <p:cNvSpPr>
            <a:spLocks noChangeArrowheads="1"/>
          </p:cNvSpPr>
          <p:nvPr/>
        </p:nvSpPr>
        <p:spPr bwMode="auto">
          <a:xfrm>
            <a:off x="1371600" y="1752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0188" name="AutoShape 11"/>
          <p:cNvSpPr>
            <a:spLocks noChangeArrowheads="1"/>
          </p:cNvSpPr>
          <p:nvPr/>
        </p:nvSpPr>
        <p:spPr bwMode="auto">
          <a:xfrm>
            <a:off x="381000" y="3352800"/>
            <a:ext cx="8458200" cy="3363912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раздел включаются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мероприятия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в области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энергосбережения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год – 0,03 млн. руб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.,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– 0,03 млн. руб.,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– 0,03 млн. руб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на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оплату труда работников учреждений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культуры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48,088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48,088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48,088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расходы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проведение конкурсов и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выездных мероприятий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0,1925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0,383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0,383 млн. руб.)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9" name="AutoShape 11"/>
          <p:cNvSpPr>
            <a:spLocks noChangeArrowheads="1"/>
          </p:cNvSpPr>
          <p:nvPr/>
        </p:nvSpPr>
        <p:spPr bwMode="auto">
          <a:xfrm>
            <a:off x="3505200" y="2819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64,419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90" name="AutoShape 11"/>
          <p:cNvSpPr>
            <a:spLocks noChangeArrowheads="1"/>
          </p:cNvSpPr>
          <p:nvPr/>
        </p:nvSpPr>
        <p:spPr bwMode="auto">
          <a:xfrm>
            <a:off x="6400800" y="22860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64,419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5311" name="AutoShape 29"/>
          <p:cNvSpPr>
            <a:spLocks noChangeArrowheads="1"/>
          </p:cNvSpPr>
          <p:nvPr/>
        </p:nvSpPr>
        <p:spPr bwMode="auto">
          <a:xfrm>
            <a:off x="4191000" y="2362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5312" name="AutoShape 29"/>
          <p:cNvSpPr>
            <a:spLocks noChangeArrowheads="1"/>
          </p:cNvSpPr>
          <p:nvPr/>
        </p:nvSpPr>
        <p:spPr bwMode="auto">
          <a:xfrm>
            <a:off x="7086600" y="1828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47858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6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«Здравоохранение»</a:t>
            </a: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4572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6328" name="AutoShape 11"/>
          <p:cNvSpPr>
            <a:spLocks noChangeArrowheads="1"/>
          </p:cNvSpPr>
          <p:nvPr/>
        </p:nvSpPr>
        <p:spPr bwMode="auto">
          <a:xfrm>
            <a:off x="3352800" y="19812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6329" name="AutoShape 11"/>
          <p:cNvSpPr>
            <a:spLocks noChangeArrowheads="1"/>
          </p:cNvSpPr>
          <p:nvPr/>
        </p:nvSpPr>
        <p:spPr bwMode="auto">
          <a:xfrm>
            <a:off x="58674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1210" name="AutoShape 11"/>
          <p:cNvSpPr>
            <a:spLocks noChangeArrowheads="1"/>
          </p:cNvSpPr>
          <p:nvPr/>
        </p:nvSpPr>
        <p:spPr bwMode="auto">
          <a:xfrm>
            <a:off x="7620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0,661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6331" name="AutoShape 29"/>
          <p:cNvSpPr>
            <a:spLocks noChangeArrowheads="1"/>
          </p:cNvSpPr>
          <p:nvPr/>
        </p:nvSpPr>
        <p:spPr bwMode="auto">
          <a:xfrm>
            <a:off x="15240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1212" name="AutoShape 11"/>
          <p:cNvSpPr>
            <a:spLocks noChangeArrowheads="1"/>
          </p:cNvSpPr>
          <p:nvPr/>
        </p:nvSpPr>
        <p:spPr bwMode="auto">
          <a:xfrm>
            <a:off x="381000" y="3581400"/>
            <a:ext cx="8458200" cy="3048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проведение мероприятий,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направленных на санитарно-эпидемиологическое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благополучие населения, а именно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отлов и содержание безнадзорных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животных.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3" name="AutoShape 11"/>
          <p:cNvSpPr>
            <a:spLocks noChangeArrowheads="1"/>
          </p:cNvSpPr>
          <p:nvPr/>
        </p:nvSpPr>
        <p:spPr bwMode="auto">
          <a:xfrm>
            <a:off x="3581400" y="2971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0,661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1214" name="AutoShape 11"/>
          <p:cNvSpPr>
            <a:spLocks noChangeArrowheads="1"/>
          </p:cNvSpPr>
          <p:nvPr/>
        </p:nvSpPr>
        <p:spPr bwMode="auto">
          <a:xfrm>
            <a:off x="63246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0,661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6335" name="AutoShap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6336" name="AutoShape 29"/>
          <p:cNvSpPr>
            <a:spLocks noChangeArrowheads="1"/>
          </p:cNvSpPr>
          <p:nvPr/>
        </p:nvSpPr>
        <p:spPr bwMode="auto">
          <a:xfrm>
            <a:off x="70866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579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2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0" name="AutoShape 11"/>
          <p:cNvSpPr>
            <a:spLocks noChangeArrowheads="1"/>
          </p:cNvSpPr>
          <p:nvPr/>
        </p:nvSpPr>
        <p:spPr bwMode="auto">
          <a:xfrm>
            <a:off x="304800" y="3048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«Социальная политика»</a:t>
            </a:r>
          </a:p>
        </p:txBody>
      </p:sp>
      <p:sp>
        <p:nvSpPr>
          <p:cNvPr id="57351" name="AutoShape 11"/>
          <p:cNvSpPr>
            <a:spLocks noChangeArrowheads="1"/>
          </p:cNvSpPr>
          <p:nvPr/>
        </p:nvSpPr>
        <p:spPr bwMode="auto">
          <a:xfrm>
            <a:off x="366860" y="1111184"/>
            <a:ext cx="2985940" cy="48901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7352" name="AutoShape 11"/>
          <p:cNvSpPr>
            <a:spLocks noChangeArrowheads="1"/>
          </p:cNvSpPr>
          <p:nvPr/>
        </p:nvSpPr>
        <p:spPr bwMode="auto">
          <a:xfrm>
            <a:off x="3505200" y="1142999"/>
            <a:ext cx="2057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7353" name="AutoShape 11"/>
          <p:cNvSpPr>
            <a:spLocks noChangeArrowheads="1"/>
          </p:cNvSpPr>
          <p:nvPr/>
        </p:nvSpPr>
        <p:spPr bwMode="auto">
          <a:xfrm>
            <a:off x="5829300" y="1158875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4" name="AutoShape 11"/>
          <p:cNvSpPr>
            <a:spLocks noChangeArrowheads="1"/>
          </p:cNvSpPr>
          <p:nvPr/>
        </p:nvSpPr>
        <p:spPr bwMode="auto">
          <a:xfrm>
            <a:off x="642889" y="196049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95,668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355" name="AutoShape 29"/>
          <p:cNvSpPr>
            <a:spLocks noChangeArrowheads="1"/>
          </p:cNvSpPr>
          <p:nvPr/>
        </p:nvSpPr>
        <p:spPr bwMode="auto">
          <a:xfrm>
            <a:off x="1452514" y="1630819"/>
            <a:ext cx="457200" cy="2908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52400" y="2514601"/>
            <a:ext cx="8839200" cy="420211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выплату пенсий за выслугу лет 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доплату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 пенсиям муниципальным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служащим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1,189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1,189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1,189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мер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социальной поддержки реабилитированных лиц и лиц,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признанных пострадавшими от политических репрессий,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ветеранам войны и труженикам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тыла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17,685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17,685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17,685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 содержание ребенка в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семье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опекуна и приемной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семье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33,923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33,923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33,923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выплата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компенсации части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родительской платы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6,545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3,936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2026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3,936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на содержание работников, осуществляющих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переданные государственные полномочия в сфере социальной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защиты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на содержание работников, осуществляющих переданные государственные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олномочия по организации и осуществлению деятельности по опеке и попечительству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(2024 год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5,021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2025 год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5,021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2026 год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5,021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7" name="AutoShape 11"/>
          <p:cNvSpPr>
            <a:spLocks noChangeArrowheads="1"/>
          </p:cNvSpPr>
          <p:nvPr/>
        </p:nvSpPr>
        <p:spPr bwMode="auto">
          <a:xfrm>
            <a:off x="3505200" y="1974059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81,043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8" name="AutoShape 11"/>
          <p:cNvSpPr>
            <a:spLocks noChangeArrowheads="1"/>
          </p:cNvSpPr>
          <p:nvPr/>
        </p:nvSpPr>
        <p:spPr bwMode="auto">
          <a:xfrm>
            <a:off x="6324600" y="2011361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101,640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359" name="AutoShape 29"/>
          <p:cNvSpPr>
            <a:spLocks noChangeArrowheads="1"/>
          </p:cNvSpPr>
          <p:nvPr/>
        </p:nvSpPr>
        <p:spPr bwMode="auto">
          <a:xfrm>
            <a:off x="4305300" y="1645442"/>
            <a:ext cx="457200" cy="27622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7360" name="AutoShape 29"/>
          <p:cNvSpPr>
            <a:spLocks noChangeArrowheads="1"/>
          </p:cNvSpPr>
          <p:nvPr/>
        </p:nvSpPr>
        <p:spPr bwMode="auto">
          <a:xfrm>
            <a:off x="7086600" y="1661318"/>
            <a:ext cx="457200" cy="2897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3253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«Физическая культура и спорт»</a:t>
            </a:r>
          </a:p>
        </p:txBody>
      </p:sp>
      <p:sp>
        <p:nvSpPr>
          <p:cNvPr id="58374" name="AutoShape 11"/>
          <p:cNvSpPr>
            <a:spLocks noChangeArrowheads="1"/>
          </p:cNvSpPr>
          <p:nvPr/>
        </p:nvSpPr>
        <p:spPr bwMode="auto">
          <a:xfrm>
            <a:off x="3810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8375" name="AutoShape 11"/>
          <p:cNvSpPr>
            <a:spLocks noChangeArrowheads="1"/>
          </p:cNvSpPr>
          <p:nvPr/>
        </p:nvSpPr>
        <p:spPr bwMode="auto">
          <a:xfrm>
            <a:off x="3276600" y="19812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8376" name="AutoShape 11"/>
          <p:cNvSpPr>
            <a:spLocks noChangeArrowheads="1"/>
          </p:cNvSpPr>
          <p:nvPr/>
        </p:nvSpPr>
        <p:spPr bwMode="auto">
          <a:xfrm>
            <a:off x="5867400" y="14478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7620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0,311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8378" name="AutoShape 29"/>
          <p:cNvSpPr>
            <a:spLocks noChangeArrowheads="1"/>
          </p:cNvSpPr>
          <p:nvPr/>
        </p:nvSpPr>
        <p:spPr bwMode="auto">
          <a:xfrm>
            <a:off x="1447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304800" y="3505200"/>
            <a:ext cx="8534400" cy="3124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физическое воспитание, вовлечение населения в занятие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физической культурой и массовым спортом, обеспечение организации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проведения физкультурных и спортивных мероприятий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0,311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0,311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0,311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.).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0" name="AutoShape 11"/>
          <p:cNvSpPr>
            <a:spLocks noChangeArrowheads="1"/>
          </p:cNvSpPr>
          <p:nvPr/>
        </p:nvSpPr>
        <p:spPr bwMode="auto">
          <a:xfrm>
            <a:off x="3581400" y="2971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0,311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3261" name="AutoShape 11"/>
          <p:cNvSpPr>
            <a:spLocks noChangeArrowheads="1"/>
          </p:cNvSpPr>
          <p:nvPr/>
        </p:nvSpPr>
        <p:spPr bwMode="auto">
          <a:xfrm>
            <a:off x="6400800" y="2438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0,311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8382" name="AutoShap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8383" name="AutoShape 29"/>
          <p:cNvSpPr>
            <a:spLocks noChangeArrowheads="1"/>
          </p:cNvSpPr>
          <p:nvPr/>
        </p:nvSpPr>
        <p:spPr bwMode="auto">
          <a:xfrm>
            <a:off x="7162800" y="1981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1" y="6528995"/>
            <a:ext cx="2057400" cy="421454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06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42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8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«Межбюджетные трансферты»</a:t>
            </a:r>
          </a:p>
        </p:txBody>
      </p:sp>
      <p:sp>
        <p:nvSpPr>
          <p:cNvPr id="59399" name="AutoShape 11"/>
          <p:cNvSpPr>
            <a:spLocks noChangeArrowheads="1"/>
          </p:cNvSpPr>
          <p:nvPr/>
        </p:nvSpPr>
        <p:spPr bwMode="auto">
          <a:xfrm>
            <a:off x="3048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00" name="AutoShape 11"/>
          <p:cNvSpPr>
            <a:spLocks noChangeArrowheads="1"/>
          </p:cNvSpPr>
          <p:nvPr/>
        </p:nvSpPr>
        <p:spPr bwMode="auto">
          <a:xfrm>
            <a:off x="3276600" y="19050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01" name="AutoShape 11"/>
          <p:cNvSpPr>
            <a:spLocks noChangeArrowheads="1"/>
          </p:cNvSpPr>
          <p:nvPr/>
        </p:nvSpPr>
        <p:spPr bwMode="auto">
          <a:xfrm>
            <a:off x="58674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2" name="AutoShape 11"/>
          <p:cNvSpPr>
            <a:spLocks noChangeArrowheads="1"/>
          </p:cNvSpPr>
          <p:nvPr/>
        </p:nvSpPr>
        <p:spPr bwMode="auto">
          <a:xfrm>
            <a:off x="6858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37,342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403" name="AutoShape 29"/>
          <p:cNvSpPr>
            <a:spLocks noChangeArrowheads="1"/>
          </p:cNvSpPr>
          <p:nvPr/>
        </p:nvSpPr>
        <p:spPr bwMode="auto">
          <a:xfrm>
            <a:off x="1447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4284" name="AutoShape 11"/>
          <p:cNvSpPr>
            <a:spLocks noChangeArrowheads="1"/>
          </p:cNvSpPr>
          <p:nvPr/>
        </p:nvSpPr>
        <p:spPr bwMode="auto">
          <a:xfrm>
            <a:off x="457200" y="3565970"/>
            <a:ext cx="8458200" cy="274116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дотации на выравнивание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бюджетной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обеспеченности поселений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</a:t>
            </a:r>
            <a:endParaRPr lang="ru-RU" altLang="ru-RU" sz="18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из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областного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 (2024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35,734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30,731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28,587 млн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. руб.).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из местного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бюджета: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 (2024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1,508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0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0млн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. руб.).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4285" name="AutoShape 11"/>
          <p:cNvSpPr>
            <a:spLocks noChangeArrowheads="1"/>
          </p:cNvSpPr>
          <p:nvPr/>
        </p:nvSpPr>
        <p:spPr bwMode="auto">
          <a:xfrm>
            <a:off x="3581400" y="2895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30,731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4286" name="AutoShape 11"/>
          <p:cNvSpPr>
            <a:spLocks noChangeArrowheads="1"/>
          </p:cNvSpPr>
          <p:nvPr/>
        </p:nvSpPr>
        <p:spPr bwMode="auto">
          <a:xfrm>
            <a:off x="64008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28,587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407" name="AutoShape 29"/>
          <p:cNvSpPr>
            <a:spLocks noChangeArrowheads="1"/>
          </p:cNvSpPr>
          <p:nvPr/>
        </p:nvSpPr>
        <p:spPr bwMode="auto">
          <a:xfrm>
            <a:off x="4343400" y="2438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9408" name="AutoShape 29"/>
          <p:cNvSpPr>
            <a:spLocks noChangeArrowheads="1"/>
          </p:cNvSpPr>
          <p:nvPr/>
        </p:nvSpPr>
        <p:spPr bwMode="auto">
          <a:xfrm>
            <a:off x="7162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3529" y="636382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77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2" name="AutoShape 11"/>
          <p:cNvSpPr>
            <a:spLocks noChangeArrowheads="1"/>
          </p:cNvSpPr>
          <p:nvPr/>
        </p:nvSpPr>
        <p:spPr bwMode="auto">
          <a:xfrm>
            <a:off x="533400" y="304800"/>
            <a:ext cx="81534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Расходные обязательства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152400" y="1447800"/>
            <a:ext cx="8839200" cy="518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Расходные обязательства </a:t>
            </a:r>
            <a:r>
              <a:rPr lang="ru-RU" altLang="ru-RU" sz="1700" dirty="0">
                <a:latin typeface="Times New Roman" panose="02020603050405020304" pitchFamily="18" charset="0"/>
              </a:rPr>
              <a:t>- это возникающие на основе закона,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иного нормативного правового акта, договора или соглашения обязанности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публично-правового образования или действующего от его имени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 бюджетного учреждения  предоставить физическому или юридическому лицу,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иному публично-правовому образованию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средства из соответствующего бюджета.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Публичные обязательства </a:t>
            </a:r>
            <a:r>
              <a:rPr lang="ru-RU" altLang="ru-RU" sz="1700" dirty="0">
                <a:latin typeface="Times New Roman" panose="02020603050405020304" pitchFamily="18" charset="0"/>
              </a:rPr>
              <a:t> - возникающие на основе закона,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иного нормативного правового акта публично-правового образования перед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физическим или юридическим лицом, иным публично-правовым образованием,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подлежащие исполнению в установленном  соответствующим законом, иным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нормативным правовым актом размере или  имеющие установленный указанным законом,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актом порядок его определения.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Публичные нормативные обязательства  </a:t>
            </a:r>
            <a:r>
              <a:rPr lang="ru-RU" altLang="ru-RU" sz="1700" dirty="0">
                <a:latin typeface="Times New Roman" panose="02020603050405020304" pitchFamily="18" charset="0"/>
              </a:rPr>
              <a:t>- публичные обязательства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перед физическим лицом, подлежащие исполнению в денежной форме в установленном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соответствующим законом,  иным нормативным правовым актом размере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имеющие установленный порядок его индексации.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9071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48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6" name="AutoShape 11"/>
          <p:cNvSpPr>
            <a:spLocks noChangeArrowheads="1"/>
          </p:cNvSpPr>
          <p:nvPr/>
        </p:nvSpPr>
        <p:spPr bwMode="auto">
          <a:xfrm>
            <a:off x="609600" y="381000"/>
            <a:ext cx="8153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Реестр расходных обязательств</a:t>
            </a: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228600" y="1295400"/>
            <a:ext cx="8686800" cy="533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В целях надлежащего контроля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за осуществлением расходных обязательств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на органы муниципальной власти возложена обязанность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 ведению реестра расходных обязательств.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Реестр расходных обязательств - </a:t>
            </a: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используемый при составлении проекта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свод (перечень) законов, иных нормативных правовых актов,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муниципальных правовых актов, обуславливающих публичные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нормативные обязательства и (или) правовые основания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для иных расходных обязательств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 указанием  соответствующих положений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(статей, частей, пунктов, подпунктов, абзацев) законов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иных нормативных правовых актов с оценкой объёмов бюджетных ассигнований,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необходимых для исполнения включённых в реестр обязательств.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6747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07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2024 году</a:t>
            </a:r>
            <a:r>
              <a:rPr lang="ru-RU" altLang="ru-RU" sz="2500" b="1" dirty="0">
                <a:solidFill>
                  <a:schemeClr val="tx2"/>
                </a:solidFill>
              </a:rPr>
              <a:t>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45724" y="1900237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Меры соцподдержки реабилитированных лиц и лиц,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245724" y="3106737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2477" name="AutoShape 11"/>
          <p:cNvSpPr>
            <a:spLocks noChangeArrowheads="1"/>
          </p:cNvSpPr>
          <p:nvPr/>
        </p:nvSpPr>
        <p:spPr bwMode="auto">
          <a:xfrm>
            <a:off x="247436" y="3956215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2479" name="AutoShape 11"/>
          <p:cNvSpPr>
            <a:spLocks noChangeArrowheads="1"/>
          </p:cNvSpPr>
          <p:nvPr/>
        </p:nvSpPr>
        <p:spPr bwMode="auto">
          <a:xfrm>
            <a:off x="228600" y="4876800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78038" y="194025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0,206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86600" y="3059194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16,314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2" name="AutoShape 11"/>
          <p:cNvSpPr>
            <a:spLocks noChangeArrowheads="1"/>
          </p:cNvSpPr>
          <p:nvPr/>
        </p:nvSpPr>
        <p:spPr bwMode="auto">
          <a:xfrm>
            <a:off x="7096018" y="3961682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0,960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3" name="AutoShape 11"/>
          <p:cNvSpPr>
            <a:spLocks noChangeArrowheads="1"/>
          </p:cNvSpPr>
          <p:nvPr/>
        </p:nvSpPr>
        <p:spPr bwMode="auto">
          <a:xfrm>
            <a:off x="7086600" y="500062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6,544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671781" y="195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665360" y="305276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9" name="AutoShape 37"/>
          <p:cNvSpPr>
            <a:spLocks noChangeArrowheads="1"/>
          </p:cNvSpPr>
          <p:nvPr/>
        </p:nvSpPr>
        <p:spPr bwMode="auto">
          <a:xfrm>
            <a:off x="6665360" y="391811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91" name="AutoShape 37"/>
          <p:cNvSpPr>
            <a:spLocks noChangeArrowheads="1"/>
          </p:cNvSpPr>
          <p:nvPr/>
        </p:nvSpPr>
        <p:spPr bwMode="auto">
          <a:xfrm>
            <a:off x="6477000" y="495458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AutoShape 11"/>
          <p:cNvSpPr>
            <a:spLocks noChangeArrowheads="1"/>
          </p:cNvSpPr>
          <p:nvPr/>
        </p:nvSpPr>
        <p:spPr bwMode="auto">
          <a:xfrm>
            <a:off x="533400" y="1219200"/>
            <a:ext cx="81534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381000" y="228600"/>
            <a:ext cx="8382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5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Бюджетный процесс,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с</a:t>
            </a:r>
            <a:r>
              <a:rPr lang="ru-RU" altLang="ru-RU" sz="3600" b="1">
                <a:solidFill>
                  <a:schemeClr val="tx2"/>
                </a:solidFill>
                <a:latin typeface="Times New Roman" panose="02020603050405020304" pitchFamily="18" charset="0"/>
              </a:rPr>
              <a:t>тадии бюджетного процесса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5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AutoShape 20" descr="c8f643c4375b73c8d9acb260b5df32a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1" name="AutoShape 22" descr="c8f643c4375b73c8d9acb260b5df32a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2" name="AutoShape 24" descr="front-z-7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33400" y="21336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533400" y="29718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22541" name="AutoShape 11"/>
          <p:cNvSpPr>
            <a:spLocks noChangeArrowheads="1"/>
          </p:cNvSpPr>
          <p:nvPr/>
        </p:nvSpPr>
        <p:spPr bwMode="auto">
          <a:xfrm>
            <a:off x="609600" y="38100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Утверждение проекта бюджета</a:t>
            </a:r>
          </a:p>
        </p:txBody>
      </p:sp>
      <p:sp>
        <p:nvSpPr>
          <p:cNvPr id="22542" name="AutoShape 11"/>
          <p:cNvSpPr>
            <a:spLocks noChangeArrowheads="1"/>
          </p:cNvSpPr>
          <p:nvPr/>
        </p:nvSpPr>
        <p:spPr bwMode="auto">
          <a:xfrm>
            <a:off x="609600" y="46482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22543" name="AutoShape 11"/>
          <p:cNvSpPr>
            <a:spLocks noChangeArrowheads="1"/>
          </p:cNvSpPr>
          <p:nvPr/>
        </p:nvSpPr>
        <p:spPr bwMode="auto">
          <a:xfrm>
            <a:off x="609600" y="5486400"/>
            <a:ext cx="8305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Рассмотрение и утверждение отчета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об исполнении бюджета</a:t>
            </a:r>
          </a:p>
        </p:txBody>
      </p:sp>
      <p:sp>
        <p:nvSpPr>
          <p:cNvPr id="22545" name="AutoShape 29"/>
          <p:cNvSpPr>
            <a:spLocks noChangeArrowheads="1"/>
          </p:cNvSpPr>
          <p:nvPr/>
        </p:nvSpPr>
        <p:spPr bwMode="auto">
          <a:xfrm>
            <a:off x="4114800" y="25908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6" name="AutoShape 29"/>
          <p:cNvSpPr>
            <a:spLocks noChangeArrowheads="1"/>
          </p:cNvSpPr>
          <p:nvPr/>
        </p:nvSpPr>
        <p:spPr bwMode="auto">
          <a:xfrm>
            <a:off x="4191000" y="34290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7" name="AutoShape 29"/>
          <p:cNvSpPr>
            <a:spLocks noChangeArrowheads="1"/>
          </p:cNvSpPr>
          <p:nvPr/>
        </p:nvSpPr>
        <p:spPr bwMode="auto">
          <a:xfrm>
            <a:off x="4191000" y="42672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8" name="AutoShape 29"/>
          <p:cNvSpPr>
            <a:spLocks noChangeArrowheads="1"/>
          </p:cNvSpPr>
          <p:nvPr/>
        </p:nvSpPr>
        <p:spPr bwMode="auto">
          <a:xfrm>
            <a:off x="4191000" y="51054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41459" y="629644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05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2025 году</a:t>
            </a:r>
            <a:r>
              <a:rPr lang="ru-RU" altLang="ru-RU" sz="2500" b="1" dirty="0">
                <a:solidFill>
                  <a:schemeClr val="tx2"/>
                </a:solidFill>
              </a:rPr>
              <a:t>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45724" y="1900237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Меры соцподдержки реабилитированных лиц и лиц,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245724" y="3106737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2477" name="AutoShape 11"/>
          <p:cNvSpPr>
            <a:spLocks noChangeArrowheads="1"/>
          </p:cNvSpPr>
          <p:nvPr/>
        </p:nvSpPr>
        <p:spPr bwMode="auto">
          <a:xfrm>
            <a:off x="247436" y="3956215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2479" name="AutoShape 11"/>
          <p:cNvSpPr>
            <a:spLocks noChangeArrowheads="1"/>
          </p:cNvSpPr>
          <p:nvPr/>
        </p:nvSpPr>
        <p:spPr bwMode="auto">
          <a:xfrm>
            <a:off x="228600" y="4876800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78038" y="194025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0,206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86600" y="3059194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16,314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2" name="AutoShape 11"/>
          <p:cNvSpPr>
            <a:spLocks noChangeArrowheads="1"/>
          </p:cNvSpPr>
          <p:nvPr/>
        </p:nvSpPr>
        <p:spPr bwMode="auto">
          <a:xfrm>
            <a:off x="7096018" y="3961682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0,960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3" name="AutoShape 11"/>
          <p:cNvSpPr>
            <a:spLocks noChangeArrowheads="1"/>
          </p:cNvSpPr>
          <p:nvPr/>
        </p:nvSpPr>
        <p:spPr bwMode="auto">
          <a:xfrm>
            <a:off x="7086600" y="500062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3,936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671781" y="195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665360" y="305276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9" name="AutoShape 37"/>
          <p:cNvSpPr>
            <a:spLocks noChangeArrowheads="1"/>
          </p:cNvSpPr>
          <p:nvPr/>
        </p:nvSpPr>
        <p:spPr bwMode="auto">
          <a:xfrm>
            <a:off x="6665360" y="391811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91" name="AutoShape 37"/>
          <p:cNvSpPr>
            <a:spLocks noChangeArrowheads="1"/>
          </p:cNvSpPr>
          <p:nvPr/>
        </p:nvSpPr>
        <p:spPr bwMode="auto">
          <a:xfrm>
            <a:off x="6477000" y="495458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2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2026 году</a:t>
            </a:r>
            <a:r>
              <a:rPr lang="ru-RU" altLang="ru-RU" sz="2500" b="1" dirty="0">
                <a:solidFill>
                  <a:schemeClr val="tx2"/>
                </a:solidFill>
              </a:rPr>
              <a:t>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45724" y="1900237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Меры соцподдержки реабилитированных лиц и лиц,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245724" y="3106737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2477" name="AutoShape 11"/>
          <p:cNvSpPr>
            <a:spLocks noChangeArrowheads="1"/>
          </p:cNvSpPr>
          <p:nvPr/>
        </p:nvSpPr>
        <p:spPr bwMode="auto">
          <a:xfrm>
            <a:off x="247436" y="3956215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2479" name="AutoShape 11"/>
          <p:cNvSpPr>
            <a:spLocks noChangeArrowheads="1"/>
          </p:cNvSpPr>
          <p:nvPr/>
        </p:nvSpPr>
        <p:spPr bwMode="auto">
          <a:xfrm>
            <a:off x="228600" y="4876800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78038" y="194025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0,206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86600" y="3059194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16,314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2" name="AutoShape 11"/>
          <p:cNvSpPr>
            <a:spLocks noChangeArrowheads="1"/>
          </p:cNvSpPr>
          <p:nvPr/>
        </p:nvSpPr>
        <p:spPr bwMode="auto">
          <a:xfrm>
            <a:off x="7096018" y="3961682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0,960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3" name="AutoShape 11"/>
          <p:cNvSpPr>
            <a:spLocks noChangeArrowheads="1"/>
          </p:cNvSpPr>
          <p:nvPr/>
        </p:nvSpPr>
        <p:spPr bwMode="auto">
          <a:xfrm>
            <a:off x="7086600" y="500062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3,936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671781" y="195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665360" y="305276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9" name="AutoShape 37"/>
          <p:cNvSpPr>
            <a:spLocks noChangeArrowheads="1"/>
          </p:cNvSpPr>
          <p:nvPr/>
        </p:nvSpPr>
        <p:spPr bwMode="auto">
          <a:xfrm>
            <a:off x="6665360" y="391811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91" name="AutoShape 37"/>
          <p:cNvSpPr>
            <a:spLocks noChangeArrowheads="1"/>
          </p:cNvSpPr>
          <p:nvPr/>
        </p:nvSpPr>
        <p:spPr bwMode="auto">
          <a:xfrm>
            <a:off x="6477000" y="495458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9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042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AutoShape 11"/>
          <p:cNvSpPr>
            <a:spLocks noChangeArrowheads="1"/>
          </p:cNvSpPr>
          <p:nvPr/>
        </p:nvSpPr>
        <p:spPr bwMode="auto">
          <a:xfrm>
            <a:off x="457200" y="304800"/>
            <a:ext cx="8534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Финансовая помощь бюджетам поселений</a:t>
            </a:r>
          </a:p>
        </p:txBody>
      </p:sp>
      <p:sp>
        <p:nvSpPr>
          <p:cNvPr id="65543" name="AutoShape 11"/>
          <p:cNvSpPr>
            <a:spLocks noChangeArrowheads="1"/>
          </p:cNvSpPr>
          <p:nvPr/>
        </p:nvSpPr>
        <p:spPr bwMode="auto">
          <a:xfrm>
            <a:off x="533400" y="28194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5544" name="AutoShape 11"/>
          <p:cNvSpPr>
            <a:spLocks noChangeArrowheads="1"/>
          </p:cNvSpPr>
          <p:nvPr/>
        </p:nvSpPr>
        <p:spPr bwMode="auto">
          <a:xfrm>
            <a:off x="3581400" y="28956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5545" name="AutoShape 11"/>
          <p:cNvSpPr>
            <a:spLocks noChangeArrowheads="1"/>
          </p:cNvSpPr>
          <p:nvPr/>
        </p:nvSpPr>
        <p:spPr bwMode="auto">
          <a:xfrm>
            <a:off x="6553200" y="28194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0426" name="AutoShape 11"/>
          <p:cNvSpPr>
            <a:spLocks noChangeArrowheads="1"/>
          </p:cNvSpPr>
          <p:nvPr/>
        </p:nvSpPr>
        <p:spPr bwMode="auto">
          <a:xfrm>
            <a:off x="457200" y="3810000"/>
            <a:ext cx="19812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35,734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5547" name="AutoShape 29"/>
          <p:cNvSpPr>
            <a:spLocks noChangeArrowheads="1"/>
          </p:cNvSpPr>
          <p:nvPr/>
        </p:nvSpPr>
        <p:spPr bwMode="auto">
          <a:xfrm>
            <a:off x="1143000" y="3352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457200" y="1219200"/>
            <a:ext cx="8534400" cy="1371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</a:rPr>
              <a:t>Финансовая помощь бюджетам 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</a:rPr>
              <a:t>поселений оказывается из областного бюджета </a:t>
            </a:r>
          </a:p>
        </p:txBody>
      </p:sp>
      <p:sp>
        <p:nvSpPr>
          <p:cNvPr id="60429" name="AutoShape 11"/>
          <p:cNvSpPr>
            <a:spLocks noChangeArrowheads="1"/>
          </p:cNvSpPr>
          <p:nvPr/>
        </p:nvSpPr>
        <p:spPr bwMode="auto">
          <a:xfrm>
            <a:off x="3581400" y="3886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30,731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0430" name="AutoShape 11"/>
          <p:cNvSpPr>
            <a:spLocks noChangeArrowheads="1"/>
          </p:cNvSpPr>
          <p:nvPr/>
        </p:nvSpPr>
        <p:spPr bwMode="auto">
          <a:xfrm>
            <a:off x="6477000" y="3886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28,587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5551" name="AutoShape 29"/>
          <p:cNvSpPr>
            <a:spLocks noChangeArrowheads="1"/>
          </p:cNvSpPr>
          <p:nvPr/>
        </p:nvSpPr>
        <p:spPr bwMode="auto">
          <a:xfrm>
            <a:off x="4267200" y="3429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5552" name="AutoShape 29"/>
          <p:cNvSpPr>
            <a:spLocks noChangeArrowheads="1"/>
          </p:cNvSpPr>
          <p:nvPr/>
        </p:nvSpPr>
        <p:spPr bwMode="auto">
          <a:xfrm>
            <a:off x="7239000" y="3352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1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AutoShape 11"/>
          <p:cNvSpPr>
            <a:spLocks noChangeArrowheads="1"/>
          </p:cNvSpPr>
          <p:nvPr/>
        </p:nvSpPr>
        <p:spPr bwMode="auto">
          <a:xfrm>
            <a:off x="457200" y="304800"/>
            <a:ext cx="8229600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помощь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ф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изическим лицам из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</a:t>
            </a:r>
            <a:endParaRPr lang="ru-RU" altLang="ru-RU" sz="25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района Курской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7" name="AutoShape 11"/>
          <p:cNvSpPr>
            <a:spLocks noChangeArrowheads="1"/>
          </p:cNvSpPr>
          <p:nvPr/>
        </p:nvSpPr>
        <p:spPr bwMode="auto">
          <a:xfrm>
            <a:off x="609600" y="1981200"/>
            <a:ext cx="80010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300" dirty="0" smtClean="0">
                <a:latin typeface="Times New Roman" pitchFamily="18" charset="0"/>
              </a:rPr>
              <a:t>Доплата </a:t>
            </a:r>
            <a:r>
              <a:rPr lang="ru-RU" sz="2300" dirty="0">
                <a:latin typeface="Times New Roman" pitchFamily="18" charset="0"/>
              </a:rPr>
              <a:t>муниципальной пенсии, </a:t>
            </a:r>
          </a:p>
          <a:p>
            <a:pPr algn="ctr" eaLnBrk="1" hangingPunct="1">
              <a:defRPr/>
            </a:pPr>
            <a:r>
              <a:rPr lang="ru-RU" sz="2300" dirty="0">
                <a:latin typeface="Times New Roman" pitchFamily="18" charset="0"/>
              </a:rPr>
              <a:t>муниципальным служащим, вышедшим на </a:t>
            </a:r>
            <a:r>
              <a:rPr lang="ru-RU" sz="2300" dirty="0" smtClean="0">
                <a:latin typeface="Times New Roman" pitchFamily="18" charset="0"/>
              </a:rPr>
              <a:t>пенсию</a:t>
            </a:r>
            <a:endParaRPr lang="ru-RU" sz="23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26991" name="AutoShape 61"/>
          <p:cNvSpPr>
            <a:spLocks noChangeArrowheads="1"/>
          </p:cNvSpPr>
          <p:nvPr/>
        </p:nvSpPr>
        <p:spPr bwMode="auto">
          <a:xfrm>
            <a:off x="381000" y="3810000"/>
            <a:ext cx="21336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6992" name="AutoShape 61"/>
          <p:cNvSpPr>
            <a:spLocks noChangeArrowheads="1"/>
          </p:cNvSpPr>
          <p:nvPr/>
        </p:nvSpPr>
        <p:spPr bwMode="auto">
          <a:xfrm>
            <a:off x="3657600" y="3810000"/>
            <a:ext cx="21336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6993" name="AutoShape 61"/>
          <p:cNvSpPr>
            <a:spLocks noChangeArrowheads="1"/>
          </p:cNvSpPr>
          <p:nvPr/>
        </p:nvSpPr>
        <p:spPr bwMode="auto">
          <a:xfrm>
            <a:off x="6781800" y="3810000"/>
            <a:ext cx="1981200" cy="1066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1451" name="AutoShape 61"/>
          <p:cNvSpPr>
            <a:spLocks noChangeArrowheads="1"/>
          </p:cNvSpPr>
          <p:nvPr/>
        </p:nvSpPr>
        <p:spPr bwMode="auto">
          <a:xfrm>
            <a:off x="533400" y="53340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1,188</a:t>
            </a: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1452" name="AutoShape 61"/>
          <p:cNvSpPr>
            <a:spLocks noChangeArrowheads="1"/>
          </p:cNvSpPr>
          <p:nvPr/>
        </p:nvSpPr>
        <p:spPr bwMode="auto">
          <a:xfrm>
            <a:off x="3810000" y="5334000"/>
            <a:ext cx="19050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1,188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1453" name="AutoShape 61"/>
          <p:cNvSpPr>
            <a:spLocks noChangeArrowheads="1"/>
          </p:cNvSpPr>
          <p:nvPr/>
        </p:nvSpPr>
        <p:spPr bwMode="auto">
          <a:xfrm>
            <a:off x="6934200" y="53340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1,188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66574" name="AutoShape 29"/>
          <p:cNvSpPr>
            <a:spLocks noChangeArrowheads="1"/>
          </p:cNvSpPr>
          <p:nvPr/>
        </p:nvSpPr>
        <p:spPr bwMode="auto">
          <a:xfrm>
            <a:off x="1143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6575" name="AutoShape 29"/>
          <p:cNvSpPr>
            <a:spLocks noChangeArrowheads="1"/>
          </p:cNvSpPr>
          <p:nvPr/>
        </p:nvSpPr>
        <p:spPr bwMode="auto">
          <a:xfrm>
            <a:off x="4572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6576" name="AutoShape 29"/>
          <p:cNvSpPr>
            <a:spLocks noChangeArrowheads="1"/>
          </p:cNvSpPr>
          <p:nvPr/>
        </p:nvSpPr>
        <p:spPr bwMode="auto">
          <a:xfrm>
            <a:off x="7620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63</a:t>
            </a:fld>
            <a:endParaRPr lang="ru-RU" altLang="ru-RU"/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4381500" y="1662112"/>
            <a:ext cx="457200" cy="7000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2961946">
            <a:off x="1600200" y="3173089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49378">
            <a:off x="7183297" y="3237068"/>
            <a:ext cx="749873" cy="695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29166">
            <a:off x="4349931" y="3287872"/>
            <a:ext cx="74987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246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0" name="AutoShape 11"/>
          <p:cNvSpPr>
            <a:spLocks noChangeArrowheads="1"/>
          </p:cNvSpPr>
          <p:nvPr/>
        </p:nvSpPr>
        <p:spPr bwMode="auto">
          <a:xfrm>
            <a:off x="150731" y="117475"/>
            <a:ext cx="8745619" cy="8098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</a:t>
            </a: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поддержка, 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предоставляемая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отдельным категориям граждан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5" name="AutoShape 61"/>
          <p:cNvSpPr>
            <a:spLocks noChangeArrowheads="1"/>
          </p:cNvSpPr>
          <p:nvPr/>
        </p:nvSpPr>
        <p:spPr bwMode="auto">
          <a:xfrm>
            <a:off x="609600" y="6164494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95,668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128015" name="AutoShape 61"/>
          <p:cNvSpPr>
            <a:spLocks noChangeArrowheads="1"/>
          </p:cNvSpPr>
          <p:nvPr/>
        </p:nvSpPr>
        <p:spPr bwMode="auto">
          <a:xfrm>
            <a:off x="685800" y="5175553"/>
            <a:ext cx="1550986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77250" y="6202594"/>
            <a:ext cx="419100" cy="518881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64</a:t>
            </a:fld>
            <a:endParaRPr lang="ru-RU" altLang="ru-RU" dirty="0"/>
          </a:p>
        </p:txBody>
      </p:sp>
      <p:sp>
        <p:nvSpPr>
          <p:cNvPr id="67598" name="AutoShape 29"/>
          <p:cNvSpPr>
            <a:spLocks noChangeArrowheads="1"/>
          </p:cNvSpPr>
          <p:nvPr/>
        </p:nvSpPr>
        <p:spPr bwMode="auto">
          <a:xfrm>
            <a:off x="1181100" y="5715269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7591" name="AutoShape 11"/>
          <p:cNvSpPr>
            <a:spLocks noChangeArrowheads="1"/>
          </p:cNvSpPr>
          <p:nvPr/>
        </p:nvSpPr>
        <p:spPr bwMode="auto">
          <a:xfrm>
            <a:off x="1181099" y="1034848"/>
            <a:ext cx="7048501" cy="4023769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AutoNum type="arabicPeriod"/>
              <a:defRPr/>
            </a:pPr>
            <a:r>
              <a:rPr lang="ru-RU" sz="1500" b="1" u="sng" dirty="0" smtClean="0">
                <a:latin typeface="Times New Roman" pitchFamily="18" charset="0"/>
              </a:rPr>
              <a:t>Реализация мероприятий по обеспечению жильем молодых семей: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2024 г. – 6,213 млн. руб., 2025 г. – 3,024 млн. руб., 2026 г. -  3,024 млн.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2. </a:t>
            </a:r>
            <a:r>
              <a:rPr lang="ru-RU" sz="1500" b="1" u="sng" dirty="0" smtClean="0">
                <a:latin typeface="Times New Roman" pitchFamily="18" charset="0"/>
              </a:rPr>
              <a:t>Социальная поддержка реабилитированных лиц и лиц, 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Times New Roman" pitchFamily="18" charset="0"/>
              </a:rPr>
              <a:t>п</a:t>
            </a:r>
            <a:r>
              <a:rPr lang="ru-RU" sz="1500" b="1" u="sng" dirty="0" smtClean="0">
                <a:latin typeface="Times New Roman" pitchFamily="18" charset="0"/>
              </a:rPr>
              <a:t>ризнанных пострадавшими от политических репрессий: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0,206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0,206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0,206 </a:t>
            </a:r>
            <a:r>
              <a:rPr lang="ru-RU" sz="1500" dirty="0">
                <a:latin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3. </a:t>
            </a:r>
            <a:r>
              <a:rPr lang="ru-RU" sz="1500" b="1" u="sng" dirty="0" smtClean="0">
                <a:latin typeface="Times New Roman" pitchFamily="18" charset="0"/>
              </a:rPr>
              <a:t>Предоставление социальной поддержки отдельным категориям 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Times New Roman" pitchFamily="18" charset="0"/>
              </a:rPr>
              <a:t>г</a:t>
            </a:r>
            <a:r>
              <a:rPr lang="ru-RU" sz="1500" b="1" u="sng" dirty="0" smtClean="0">
                <a:latin typeface="Times New Roman" pitchFamily="18" charset="0"/>
              </a:rPr>
              <a:t>раждан по обеспечению продовольственными товарами: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0,864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0,864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0,864млн</a:t>
            </a:r>
            <a:r>
              <a:rPr lang="ru-RU" sz="1500" dirty="0">
                <a:latin typeface="Times New Roman" pitchFamily="18" charset="0"/>
              </a:rPr>
              <a:t>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4. </a:t>
            </a:r>
            <a:r>
              <a:rPr lang="ru-RU" sz="1500" b="1" u="sng" dirty="0" smtClean="0">
                <a:latin typeface="Times New Roman" pitchFamily="18" charset="0"/>
              </a:rPr>
              <a:t>Меры социальной поддержки ветеранов труда: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16,314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16,314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16,314 </a:t>
            </a:r>
            <a:r>
              <a:rPr lang="ru-RU" sz="1500" dirty="0">
                <a:latin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5. </a:t>
            </a:r>
            <a:r>
              <a:rPr lang="ru-RU" sz="1500" b="1" u="sng" dirty="0" smtClean="0">
                <a:latin typeface="Times New Roman" pitchFamily="18" charset="0"/>
              </a:rPr>
              <a:t>Меры социальной поддержки тружеников тыла: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0,96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0,96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0,96 </a:t>
            </a:r>
            <a:r>
              <a:rPr lang="ru-RU" sz="1500" dirty="0">
                <a:latin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6. </a:t>
            </a:r>
            <a:r>
              <a:rPr lang="ru-RU" sz="1500" b="1" u="sng" dirty="0" smtClean="0">
                <a:latin typeface="Times New Roman" pitchFamily="18" charset="0"/>
              </a:rPr>
              <a:t>Выплата компенсации части родительской платы: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6,545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3,936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3,936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ru-RU" sz="1500" b="1" u="sng" dirty="0" smtClean="0">
                <a:latin typeface="Times New Roman" pitchFamily="18" charset="0"/>
              </a:rPr>
              <a:t>7. Обеспечение жилыми помещениями детей – сирот и детей, </a:t>
            </a:r>
          </a:p>
          <a:p>
            <a:pPr algn="ctr" eaLnBrk="1" hangingPunct="1">
              <a:defRPr/>
            </a:pPr>
            <a:r>
              <a:rPr lang="ru-RU" sz="1500" b="1" u="sng" dirty="0" smtClean="0">
                <a:latin typeface="Times New Roman" pitchFamily="18" charset="0"/>
              </a:rPr>
              <a:t>оставшихся без попечения родителей, лиц из их числа: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23,195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14,498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34,791 </a:t>
            </a:r>
            <a:r>
              <a:rPr lang="ru-RU" sz="1500" dirty="0">
                <a:latin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500" dirty="0" smtClean="0">
              <a:latin typeface="Times New Roman" pitchFamily="18" charset="0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>
            <a:off x="4009750" y="6202050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81,043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1" name="AutoShape 61"/>
          <p:cNvSpPr>
            <a:spLocks noChangeArrowheads="1"/>
          </p:cNvSpPr>
          <p:nvPr/>
        </p:nvSpPr>
        <p:spPr bwMode="auto">
          <a:xfrm>
            <a:off x="4030744" y="5202176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25" name="AutoShape 61"/>
          <p:cNvSpPr>
            <a:spLocks noChangeArrowheads="1"/>
          </p:cNvSpPr>
          <p:nvPr/>
        </p:nvSpPr>
        <p:spPr bwMode="auto">
          <a:xfrm>
            <a:off x="6801506" y="6200153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101,640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6" name="AutoShape 61"/>
          <p:cNvSpPr>
            <a:spLocks noChangeArrowheads="1"/>
          </p:cNvSpPr>
          <p:nvPr/>
        </p:nvSpPr>
        <p:spPr bwMode="auto">
          <a:xfrm>
            <a:off x="6874422" y="5211017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4581250" y="574048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7445922" y="574368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34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4" name="AutoShape 11"/>
          <p:cNvSpPr>
            <a:spLocks noChangeArrowheads="1"/>
          </p:cNvSpPr>
          <p:nvPr/>
        </p:nvSpPr>
        <p:spPr bwMode="auto">
          <a:xfrm>
            <a:off x="381000" y="3048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Что такое дорожный фонд?</a:t>
            </a:r>
          </a:p>
        </p:txBody>
      </p:sp>
      <p:sp>
        <p:nvSpPr>
          <p:cNvPr id="68615" name="AutoShape 11"/>
          <p:cNvSpPr>
            <a:spLocks noChangeArrowheads="1"/>
          </p:cNvSpPr>
          <p:nvPr/>
        </p:nvSpPr>
        <p:spPr bwMode="auto">
          <a:xfrm>
            <a:off x="457200" y="32004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8616" name="AutoShape 11"/>
          <p:cNvSpPr>
            <a:spLocks noChangeArrowheads="1"/>
          </p:cNvSpPr>
          <p:nvPr/>
        </p:nvSpPr>
        <p:spPr bwMode="auto">
          <a:xfrm>
            <a:off x="3429000" y="32004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8617" name="AutoShape 11"/>
          <p:cNvSpPr>
            <a:spLocks noChangeArrowheads="1"/>
          </p:cNvSpPr>
          <p:nvPr/>
        </p:nvSpPr>
        <p:spPr bwMode="auto">
          <a:xfrm>
            <a:off x="6629400" y="32004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3498" name="AutoShape 11"/>
          <p:cNvSpPr>
            <a:spLocks noChangeArrowheads="1"/>
          </p:cNvSpPr>
          <p:nvPr/>
        </p:nvSpPr>
        <p:spPr bwMode="auto">
          <a:xfrm>
            <a:off x="457200" y="3886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58,984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8619" name="AutoShape 29"/>
          <p:cNvSpPr>
            <a:spLocks noChangeArrowheads="1"/>
          </p:cNvSpPr>
          <p:nvPr/>
        </p:nvSpPr>
        <p:spPr bwMode="auto">
          <a:xfrm>
            <a:off x="1143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0" name="AutoShape 11"/>
          <p:cNvSpPr>
            <a:spLocks noChangeArrowheads="1"/>
          </p:cNvSpPr>
          <p:nvPr/>
        </p:nvSpPr>
        <p:spPr bwMode="auto">
          <a:xfrm>
            <a:off x="381000" y="1295400"/>
            <a:ext cx="5562600" cy="179546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Дорожный фонд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это часть средств бюджета, подлежащая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использованию в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целях финансирования дорожной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деятельности в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отношении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автомобильных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дорог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общего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пользования</a:t>
            </a: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3501" name="AutoShape 11"/>
          <p:cNvSpPr>
            <a:spLocks noChangeArrowheads="1"/>
          </p:cNvSpPr>
          <p:nvPr/>
        </p:nvSpPr>
        <p:spPr bwMode="auto">
          <a:xfrm>
            <a:off x="3505200" y="3886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106,383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3502" name="AutoShape 11"/>
          <p:cNvSpPr>
            <a:spLocks noChangeArrowheads="1"/>
          </p:cNvSpPr>
          <p:nvPr/>
        </p:nvSpPr>
        <p:spPr bwMode="auto">
          <a:xfrm>
            <a:off x="6629400" y="3886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30,680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3503" name="AutoShape 11"/>
          <p:cNvSpPr>
            <a:spLocks noChangeArrowheads="1"/>
          </p:cNvSpPr>
          <p:nvPr/>
        </p:nvSpPr>
        <p:spPr bwMode="auto">
          <a:xfrm>
            <a:off x="152400" y="4572000"/>
            <a:ext cx="27432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29,513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17,357 млн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 за счет доходов от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иных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в бюджет Курского района;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11,723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прочих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субсидий из областного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0,391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инициативных платежей</a:t>
            </a:r>
          </a:p>
        </p:txBody>
      </p:sp>
      <p:sp>
        <p:nvSpPr>
          <p:cNvPr id="63504" name="AutoShape 11"/>
          <p:cNvSpPr>
            <a:spLocks noChangeArrowheads="1"/>
          </p:cNvSpPr>
          <p:nvPr/>
        </p:nvSpPr>
        <p:spPr bwMode="auto">
          <a:xfrm>
            <a:off x="2971800" y="4572000"/>
            <a:ext cx="28956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30,463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75,920 млн. руб. за счет прочих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с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убсидий из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о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бластного бюджета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5" name="AutoShape 11"/>
          <p:cNvSpPr>
            <a:spLocks noChangeArrowheads="1"/>
          </p:cNvSpPr>
          <p:nvPr/>
        </p:nvSpPr>
        <p:spPr bwMode="auto">
          <a:xfrm>
            <a:off x="5943600" y="4572000"/>
            <a:ext cx="30480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30,680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нефтепродукты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6" name="AutoShape 29"/>
          <p:cNvSpPr>
            <a:spLocks noChangeArrowheads="1"/>
          </p:cNvSpPr>
          <p:nvPr/>
        </p:nvSpPr>
        <p:spPr bwMode="auto">
          <a:xfrm>
            <a:off x="1143000" y="43434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7" name="AutoShape 29"/>
          <p:cNvSpPr>
            <a:spLocks noChangeArrowheads="1"/>
          </p:cNvSpPr>
          <p:nvPr/>
        </p:nvSpPr>
        <p:spPr bwMode="auto">
          <a:xfrm>
            <a:off x="4114800" y="4343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8" name="AutoShape 29"/>
          <p:cNvSpPr>
            <a:spLocks noChangeArrowheads="1"/>
          </p:cNvSpPr>
          <p:nvPr/>
        </p:nvSpPr>
        <p:spPr bwMode="auto">
          <a:xfrm>
            <a:off x="7315200" y="4343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30" name="AutoShape 29"/>
          <p:cNvSpPr>
            <a:spLocks noChangeArrowheads="1"/>
          </p:cNvSpPr>
          <p:nvPr/>
        </p:nvSpPr>
        <p:spPr bwMode="auto">
          <a:xfrm>
            <a:off x="41148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31" name="AutoShape 29"/>
          <p:cNvSpPr>
            <a:spLocks noChangeArrowheads="1"/>
          </p:cNvSpPr>
          <p:nvPr/>
        </p:nvSpPr>
        <p:spPr bwMode="auto">
          <a:xfrm>
            <a:off x="7239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05600" y="633888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65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69" y="1174948"/>
            <a:ext cx="2743555" cy="19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66</a:t>
            </a:fld>
            <a:endParaRPr lang="ru-RU" altLang="ru-RU" dirty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2401" y="3040063"/>
            <a:ext cx="5257800" cy="378006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«Современная школа»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5,365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«Цифровая образовательная среда»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17,069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«Успех каждого ребенка» – 2,782 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«Патриотическое воспитание граждан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Российской Федерации» - 5,841 млн. руб.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«Патриотическое воспитание граждан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Российской Федерации»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- 6,734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руб</a:t>
            </a:r>
            <a:r>
              <a:rPr lang="ru-RU" altLang="ru-RU" sz="160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6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«Патриотическое воспитание граждан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Российской Федерации» -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7,056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61950" y="101885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проекты, планируемые к реализации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на территории Курского района Курской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рамках национальных проектов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35000" y="1662113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27413" y="1673225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248400" y="17526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85800" y="2465388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31,057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732213" y="2479675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6,734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5532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7,056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1447800" y="2133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4400550" y="215106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7391400" y="218598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72225"/>
            <a:ext cx="3943350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55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2" name="AutoShape 11"/>
          <p:cNvSpPr>
            <a:spLocks noChangeArrowheads="1"/>
          </p:cNvSpPr>
          <p:nvPr/>
        </p:nvSpPr>
        <p:spPr bwMode="auto">
          <a:xfrm>
            <a:off x="304800" y="220663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Проект «Народный бюджет»</a:t>
            </a:r>
          </a:p>
        </p:txBody>
      </p:sp>
      <p:sp>
        <p:nvSpPr>
          <p:cNvPr id="69642" name="AutoShape 11"/>
          <p:cNvSpPr>
            <a:spLocks noChangeArrowheads="1"/>
          </p:cNvSpPr>
          <p:nvPr/>
        </p:nvSpPr>
        <p:spPr bwMode="auto">
          <a:xfrm>
            <a:off x="381000" y="1062832"/>
            <a:ext cx="8382000" cy="17030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5545" name="Прямоугольник 18"/>
          <p:cNvSpPr>
            <a:spLocks noChangeArrowheads="1"/>
          </p:cNvSpPr>
          <p:nvPr/>
        </p:nvSpPr>
        <p:spPr bwMode="auto">
          <a:xfrm>
            <a:off x="564776" y="1038529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бюджет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проект, в котором население путем софинансирования участвует в распределении части бюджетных средств.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механизм решения приоритетных для жителей муниципального образования (его части) 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 или иных вопросов,  право решения которых предоставлено органам местного самоуправления.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12376" y="2811532"/>
            <a:ext cx="8364071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Источники финансирования проекта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384362" y="3381956"/>
            <a:ext cx="8378638" cy="51131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Курской области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 более 60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%</a:t>
            </a:r>
            <a:endParaRPr lang="ru-RU" altLang="ru-RU" sz="1600" dirty="0">
              <a:solidFill>
                <a:schemeClr val="tx2"/>
              </a:solidFill>
            </a:endParaRPr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348504" y="3940933"/>
            <a:ext cx="8427943" cy="49482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Курского района 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Курской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области – 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 менее 38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% </a:t>
            </a:r>
            <a:endParaRPr lang="ru-RU" altLang="ru-RU" sz="1700" dirty="0">
              <a:solidFill>
                <a:schemeClr val="tx2"/>
              </a:solidFill>
            </a:endParaRPr>
          </a:p>
        </p:txBody>
      </p:sp>
      <p:sp>
        <p:nvSpPr>
          <p:cNvPr id="65549" name="AutoShape 11"/>
          <p:cNvSpPr>
            <a:spLocks noChangeArrowheads="1"/>
          </p:cNvSpPr>
          <p:nvPr/>
        </p:nvSpPr>
        <p:spPr bwMode="auto">
          <a:xfrm>
            <a:off x="304800" y="4509384"/>
            <a:ext cx="8414496" cy="89039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Добровольные пожертвования населения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и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(или) юридических лиц и индивидуальных предпринимателей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н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е менее 2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%</a:t>
            </a:r>
            <a:endParaRPr lang="ru-RU" altLang="ru-RU" sz="1700" dirty="0">
              <a:solidFill>
                <a:schemeClr val="tx2"/>
              </a:solidFill>
            </a:endParaRPr>
          </a:p>
        </p:txBody>
      </p:sp>
      <p:sp>
        <p:nvSpPr>
          <p:cNvPr id="65554" name="AutoShape 11"/>
          <p:cNvSpPr>
            <a:spLocks noChangeArrowheads="1"/>
          </p:cNvSpPr>
          <p:nvPr/>
        </p:nvSpPr>
        <p:spPr bwMode="auto">
          <a:xfrm>
            <a:off x="358386" y="5454686"/>
            <a:ext cx="8430853" cy="1427389"/>
          </a:xfrm>
          <a:prstGeom prst="roundRect">
            <a:avLst>
              <a:gd name="adj" fmla="val 15182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проектов, превышающая 2 млн. руб. в сельских поселениях (за исключением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ельских поселений, на территории которых расположен населенный пункт, являющийся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дминистративным центром района) и 4 млн. руб. в остальных муниципальных образованиях,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финансируется из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района Курской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(или) средств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добровольных пожертвований населения, юридических лиц и индивидуальных предпринимателей. </a:t>
            </a: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86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4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объекты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рамках реализации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проекта «Народный бюджет» в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2024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году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2" name="AutoShape 11"/>
          <p:cNvSpPr>
            <a:spLocks noChangeArrowheads="1"/>
          </p:cNvSpPr>
          <p:nvPr/>
        </p:nvSpPr>
        <p:spPr bwMode="auto">
          <a:xfrm>
            <a:off x="261143" y="1123884"/>
            <a:ext cx="8621713" cy="2952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5 проектов</a:t>
            </a:r>
            <a:endParaRPr lang="ru-RU" sz="25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335893" y="3048001"/>
            <a:ext cx="4116387" cy="133909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4776787" y="3053255"/>
            <a:ext cx="4205567" cy="133383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Проезд по ул.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</a:rPr>
              <a:t>Харламовка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 в с.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</a:rPr>
              <a:t>Виногробль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Ноздрачевского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сельсовета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района Курской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13,3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666206" y="4756868"/>
            <a:ext cx="4191794" cy="118673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Проезд по д. 1-е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</a:rPr>
              <a:t>Красниково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Бесединского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сельсовета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района Курской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10,1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04006" y="1676400"/>
            <a:ext cx="4090987" cy="100182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</a:rPr>
              <a:t>Проезд </a:t>
            </a:r>
            <a:r>
              <a:rPr lang="ru-RU" sz="1400" dirty="0">
                <a:latin typeface="Times New Roman" pitchFamily="18" charset="0"/>
              </a:rPr>
              <a:t>по д. </a:t>
            </a:r>
            <a:r>
              <a:rPr lang="ru-RU" sz="1400" dirty="0" err="1">
                <a:latin typeface="Times New Roman" pitchFamily="18" charset="0"/>
              </a:rPr>
              <a:t>Малахово</a:t>
            </a:r>
            <a:r>
              <a:rPr lang="ru-RU" sz="1400" dirty="0">
                <a:latin typeface="Times New Roman" pitchFamily="18" charset="0"/>
              </a:rPr>
              <a:t> (Староверовка</a:t>
            </a:r>
            <a:r>
              <a:rPr lang="ru-RU" sz="1400" dirty="0" smtClean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Камышинского сельсовета </a:t>
            </a:r>
            <a:endParaRPr lang="ru-RU" sz="1400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</a:rPr>
              <a:t>Курского </a:t>
            </a:r>
            <a:r>
              <a:rPr lang="ru-RU" sz="1400" dirty="0">
                <a:latin typeface="Times New Roman" pitchFamily="18" charset="0"/>
              </a:rPr>
              <a:t>района Курской </a:t>
            </a:r>
            <a:r>
              <a:rPr lang="ru-RU" sz="1400" dirty="0" smtClean="0"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</a:rPr>
              <a:t>на сумму 6,0 млн. руб.</a:t>
            </a:r>
          </a:p>
          <a:p>
            <a:pPr algn="ctr" eaLnBrk="1" hangingPunct="1">
              <a:defRPr/>
            </a:pPr>
            <a:endParaRPr lang="ru-RU" sz="13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3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Ремонт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дороги по ул. Сосновая в д. Ворошнево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Ворошневского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сельсовета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района Курской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17,7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776787" y="1676401"/>
            <a:ext cx="4214813" cy="100182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Проезд по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</a:rPr>
              <a:t>с.Лебяжье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 ( до дома 301)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Лебяженского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сельсовета Курского района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3,5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0266" y="658524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36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168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6" name="AutoShape 11"/>
          <p:cNvSpPr>
            <a:spLocks noChangeArrowheads="1"/>
          </p:cNvSpPr>
          <p:nvPr/>
        </p:nvSpPr>
        <p:spPr bwMode="auto">
          <a:xfrm>
            <a:off x="533400" y="884238"/>
            <a:ext cx="80010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Муниципальная программа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определяет </a:t>
            </a:r>
            <a:r>
              <a:rPr lang="ru-RU" altLang="ru-RU" sz="2500" dirty="0">
                <a:latin typeface="Times New Roman" panose="02020603050405020304" pitchFamily="18" charset="0"/>
              </a:rPr>
              <a:t>цели и задачи </a:t>
            </a:r>
            <a:endParaRPr lang="en-US" altLang="ru-RU" sz="25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муниципальной политики в определенной сфере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 социально-экономического развития района,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способы их достижения, объемы используемых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финансовых ресурсов для реализации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этих целей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7" name="AutoShape 15"/>
          <p:cNvSpPr>
            <a:spLocks noChangeArrowheads="1"/>
          </p:cNvSpPr>
          <p:nvPr/>
        </p:nvSpPr>
        <p:spPr bwMode="auto">
          <a:xfrm>
            <a:off x="152400" y="4114800"/>
            <a:ext cx="2286000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Повышение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эффективности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результативности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бюджетных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расходов</a:t>
            </a:r>
          </a:p>
        </p:txBody>
      </p:sp>
      <p:sp>
        <p:nvSpPr>
          <p:cNvPr id="71688" name="AutoShape 16"/>
          <p:cNvSpPr>
            <a:spLocks noChangeArrowheads="1"/>
          </p:cNvSpPr>
          <p:nvPr/>
        </p:nvSpPr>
        <p:spPr bwMode="auto">
          <a:xfrm>
            <a:off x="2590800" y="4191000"/>
            <a:ext cx="3886200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Значения показателей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программы являются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индикатором по направлению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действия программы и сигнализируют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 плохом или хорошем результате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функционирования программы,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необходимости принятия новых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решений</a:t>
            </a:r>
          </a:p>
        </p:txBody>
      </p:sp>
      <p:sp>
        <p:nvSpPr>
          <p:cNvPr id="71689" name="AutoShape 17"/>
          <p:cNvSpPr>
            <a:spLocks noChangeArrowheads="1"/>
          </p:cNvSpPr>
          <p:nvPr/>
        </p:nvSpPr>
        <p:spPr bwMode="auto">
          <a:xfrm>
            <a:off x="6629400" y="4191000"/>
            <a:ext cx="2286000" cy="2438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средства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в рамках программы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направлены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достижение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заданного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программой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результата</a:t>
            </a:r>
          </a:p>
        </p:txBody>
      </p:sp>
      <p:sp>
        <p:nvSpPr>
          <p:cNvPr id="70666" name="AutoShape 11"/>
          <p:cNvSpPr>
            <a:spLocks noChangeArrowheads="1"/>
          </p:cNvSpPr>
          <p:nvPr/>
        </p:nvSpPr>
        <p:spPr bwMode="auto">
          <a:xfrm>
            <a:off x="241169" y="3475038"/>
            <a:ext cx="8686800" cy="48736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dirty="0">
                <a:solidFill>
                  <a:schemeClr val="tx2"/>
                </a:solidFill>
                <a:latin typeface="Times New Roman" pitchFamily="18" charset="0"/>
              </a:rPr>
              <a:t>Цели формирования </a:t>
            </a: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муниципальной 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</a:rPr>
              <a:t>программы 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41169" y="168274"/>
            <a:ext cx="8674231" cy="563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Зачем нужен программный бюджет?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32812" y="64960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48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152400" y="1981200"/>
            <a:ext cx="56388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</a:rPr>
              <a:t>ГРАЖДАНИН </a:t>
            </a:r>
            <a:r>
              <a:rPr lang="ru-RU" sz="2400" b="1" dirty="0" smtClean="0">
                <a:latin typeface="Times New Roman" pitchFamily="18" charset="0"/>
              </a:rPr>
              <a:t>- как </a:t>
            </a:r>
            <a:r>
              <a:rPr lang="ru-RU" sz="2400" dirty="0">
                <a:latin typeface="Times New Roman" pitchFamily="18" charset="0"/>
              </a:rPr>
              <a:t>налогоплательщик,</a:t>
            </a:r>
            <a:r>
              <a:rPr lang="ru-RU" sz="2400" i="1" dirty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</a:rPr>
              <a:t>формирует </a:t>
            </a:r>
            <a:r>
              <a:rPr lang="ru-RU" sz="2400" b="1" dirty="0">
                <a:latin typeface="Times New Roman" pitchFamily="18" charset="0"/>
              </a:rPr>
              <a:t>доходную часть бюджета</a:t>
            </a:r>
            <a:endParaRPr lang="en-US" sz="24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dirty="0">
              <a:latin typeface="Times New Roman" pitchFamily="18" charset="0"/>
            </a:endParaRPr>
          </a:p>
          <a:p>
            <a:pPr algn="ctr">
              <a:defRPr/>
            </a:pPr>
            <a:endParaRPr lang="ru-RU" sz="2200" dirty="0">
              <a:latin typeface="Arial" charset="0"/>
            </a:endParaRPr>
          </a:p>
        </p:txBody>
      </p:sp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381000" y="288671"/>
            <a:ext cx="8305800" cy="106705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Как граждане участвуют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3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бюджетном процессе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 rot="7296956">
            <a:off x="5000587" y="396875"/>
            <a:ext cx="1778000" cy="4295775"/>
          </a:xfrm>
          <a:prstGeom prst="curvedRightArrow">
            <a:avLst>
              <a:gd name="adj1" fmla="val 25000"/>
              <a:gd name="adj2" fmla="val 526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558" name="AutoShape 11"/>
          <p:cNvSpPr>
            <a:spLocks noChangeArrowheads="1"/>
          </p:cNvSpPr>
          <p:nvPr/>
        </p:nvSpPr>
        <p:spPr bwMode="auto">
          <a:xfrm>
            <a:off x="3429000" y="3733800"/>
            <a:ext cx="5257800" cy="2667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</a:rPr>
              <a:t>ГРАЖДАНИН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</a:rPr>
              <a:t>как получатель 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социальных гарантий в области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образования,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ЖКХ, культуры,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физической культуры,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спорта и других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направлений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социальных гарантий населению</a:t>
            </a:r>
            <a:r>
              <a:rPr lang="en-US" sz="2400" dirty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формирует </a:t>
            </a:r>
            <a:r>
              <a:rPr lang="ru-RU" sz="2400" b="1" dirty="0" smtClean="0">
                <a:latin typeface="Times New Roman" pitchFamily="18" charset="0"/>
              </a:rPr>
              <a:t>расходную </a:t>
            </a:r>
            <a:r>
              <a:rPr lang="ru-RU" sz="2400" b="1" dirty="0">
                <a:latin typeface="Times New Roman" pitchFamily="18" charset="0"/>
              </a:rPr>
              <a:t>часть </a:t>
            </a:r>
            <a:r>
              <a:rPr lang="ru-RU" sz="2400" b="1" dirty="0" smtClean="0">
                <a:latin typeface="Times New Roman" pitchFamily="18" charset="0"/>
              </a:rPr>
              <a:t>бюджета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8101207">
            <a:off x="925708" y="2957512"/>
            <a:ext cx="1804987" cy="4371976"/>
          </a:xfrm>
          <a:prstGeom prst="curvedRightArrow">
            <a:avLst>
              <a:gd name="adj1" fmla="val 25000"/>
              <a:gd name="adj2" fmla="val 526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456363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0660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AutoShape 11"/>
          <p:cNvSpPr>
            <a:spLocks noChangeArrowheads="1"/>
          </p:cNvSpPr>
          <p:nvPr/>
        </p:nvSpPr>
        <p:spPr bwMode="auto">
          <a:xfrm>
            <a:off x="193249" y="1300589"/>
            <a:ext cx="8798351" cy="136641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Курского района Курской области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формируется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программному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принципу, т.е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. основная часть расходов 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направляется 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достижение конкретных целей, определенных 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программами развития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59413" name="AutoShape 61"/>
          <p:cNvSpPr>
            <a:spLocks noChangeArrowheads="1"/>
          </p:cNvSpPr>
          <p:nvPr/>
        </p:nvSpPr>
        <p:spPr bwMode="auto">
          <a:xfrm>
            <a:off x="838201" y="2740086"/>
            <a:ext cx="1676400" cy="32531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14" name="AutoShape 61"/>
          <p:cNvSpPr>
            <a:spLocks noChangeArrowheads="1"/>
          </p:cNvSpPr>
          <p:nvPr/>
        </p:nvSpPr>
        <p:spPr bwMode="auto">
          <a:xfrm>
            <a:off x="3657600" y="2722501"/>
            <a:ext cx="1600200" cy="342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15" name="AutoShape 61"/>
          <p:cNvSpPr>
            <a:spLocks noChangeArrowheads="1"/>
          </p:cNvSpPr>
          <p:nvPr/>
        </p:nvSpPr>
        <p:spPr bwMode="auto">
          <a:xfrm>
            <a:off x="6844553" y="2729828"/>
            <a:ext cx="1689847" cy="33557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70665" name="Line 24"/>
          <p:cNvSpPr>
            <a:spLocks noChangeShapeType="1"/>
          </p:cNvSpPr>
          <p:nvPr/>
        </p:nvSpPr>
        <p:spPr bwMode="auto">
          <a:xfrm>
            <a:off x="2971800" y="3429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6" name="Line 25"/>
          <p:cNvSpPr>
            <a:spLocks noChangeShapeType="1"/>
          </p:cNvSpPr>
          <p:nvPr/>
        </p:nvSpPr>
        <p:spPr bwMode="auto">
          <a:xfrm>
            <a:off x="6019800" y="3429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4104620"/>
              </p:ext>
            </p:extLst>
          </p:nvPr>
        </p:nvGraphicFramePr>
        <p:xfrm>
          <a:off x="0" y="3429000"/>
          <a:ext cx="29718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70</a:t>
            </a:fld>
            <a:endParaRPr lang="ru-RU" altLang="ru-RU"/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193249" y="250029"/>
            <a:ext cx="8798351" cy="8239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Какую часть занимают расходы на реализацию программ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в общем объеме расходов бюджета Курского района?</a:t>
            </a: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9204152"/>
              </p:ext>
            </p:extLst>
          </p:nvPr>
        </p:nvGraphicFramePr>
        <p:xfrm>
          <a:off x="2819400" y="3437966"/>
          <a:ext cx="3162299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7632079"/>
              </p:ext>
            </p:extLst>
          </p:nvPr>
        </p:nvGraphicFramePr>
        <p:xfrm>
          <a:off x="5943600" y="3446931"/>
          <a:ext cx="2971799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24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27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2039" name="Group 29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93816660"/>
              </p:ext>
            </p:extLst>
          </p:nvPr>
        </p:nvGraphicFramePr>
        <p:xfrm>
          <a:off x="381000" y="779463"/>
          <a:ext cx="8382000" cy="5924545"/>
        </p:xfrm>
        <a:graphic>
          <a:graphicData uri="http://schemas.openxmlformats.org/drawingml/2006/table">
            <a:tbl>
              <a:tblPr/>
              <a:tblGrid>
                <a:gridCol w="59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образования в Курском районе Курской области 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Социальная поддержка граждан Курского района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Комплексное развитие сельских территорий Курского района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Управление муниципальным имуществом и земельными ресурсами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Охрана окружающей среды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муниципальной службы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культуры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Сохранение и развитие архивного дела в Курском районе Курской области 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малого и среднего предпринимательства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8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управления финансами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Содействие занятости населения Курского района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Профилактика правонарушений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Энергосбережение и повышение энергетической эффективности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доступным и комфортным жильем и коммунальными услугами граждан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транспортной системы, обеспечение перевозки пассажиров в Курском районе Курской области и безопасности дорожного движения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работы с молодежью, организация отдыха и оздоровления детей, молодежи, развитие физической культуры и спорта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на территории Курского района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2769" name="AutoShape 6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Муниципальные программы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83346"/>
            <a:ext cx="2133600" cy="476250"/>
          </a:xfrm>
        </p:spPr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71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88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37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4" name="AutoShape 11"/>
          <p:cNvSpPr>
            <a:spLocks noChangeArrowheads="1"/>
          </p:cNvSpPr>
          <p:nvPr/>
        </p:nvSpPr>
        <p:spPr bwMode="auto">
          <a:xfrm>
            <a:off x="228600" y="228600"/>
            <a:ext cx="87630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Курском районе Курской области»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72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91" y="1265436"/>
            <a:ext cx="3838730" cy="2571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70" y="4195602"/>
            <a:ext cx="3838730" cy="2262348"/>
          </a:xfrm>
          <a:prstGeom prst="rect">
            <a:avLst/>
          </a:prstGeom>
        </p:spPr>
      </p:pic>
      <p:sp>
        <p:nvSpPr>
          <p:cNvPr id="73736" name="AutoShape 11"/>
          <p:cNvSpPr>
            <a:spLocks noChangeArrowheads="1"/>
          </p:cNvSpPr>
          <p:nvPr/>
        </p:nvSpPr>
        <p:spPr bwMode="auto">
          <a:xfrm>
            <a:off x="76200" y="1447800"/>
            <a:ext cx="4866526" cy="518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917,3 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868,7 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843,0 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национальных проектов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«Современная школа»,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организацию питания обучающихся;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приобретение ГСМ для обеспечения подвоза обучающихся;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заработную плату, налоги, услуги связи,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ТЭРы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содержание имущества;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меры социальной поддержки работникам образовательных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и др. расходы.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47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8" name="AutoShape 11"/>
          <p:cNvSpPr>
            <a:spLocks noChangeArrowheads="1"/>
          </p:cNvSpPr>
          <p:nvPr/>
        </p:nvSpPr>
        <p:spPr bwMode="auto">
          <a:xfrm>
            <a:off x="381000" y="124956"/>
            <a:ext cx="8534400" cy="124664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«Социальная поддержка граждан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Курского </a:t>
            </a:r>
            <a:r>
              <a:rPr lang="ru-RU" altLang="ru-RU" sz="2500" dirty="0">
                <a:latin typeface="Times New Roman" panose="02020603050405020304" pitchFamily="18" charset="0"/>
              </a:rPr>
              <a:t>района Курской области» </a:t>
            </a:r>
          </a:p>
        </p:txBody>
      </p:sp>
      <p:sp>
        <p:nvSpPr>
          <p:cNvPr id="74762" name="AutoShape 11"/>
          <p:cNvSpPr>
            <a:spLocks noChangeArrowheads="1"/>
          </p:cNvSpPr>
          <p:nvPr/>
        </p:nvSpPr>
        <p:spPr bwMode="auto">
          <a:xfrm>
            <a:off x="152400" y="1600200"/>
            <a:ext cx="5943600" cy="510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82,430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73,603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94,200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социальную поддержку отдельным категориям граждан: труженики тыла;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ветераны труда; реабилитированные лица;  лица, признанные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пострадавшими от политических репрессий;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дети-сироты, дети, оставшиеся без попечения родителей,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находящиеся под опекой (попечительством);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 и прочие категории;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доплату к пенсиям муниципальным служащим;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жилыми помещениями детей – сирот и детей,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 без попечения родителей, лиц из их числа;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организацию поздравлений с юбилейными датами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ВОВ, тружеников тыла старше 90 лет,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декады инвалидов, проведение районной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спартакиады среди инвалидов, проведение мероприятия,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посвященного Дню Победы в ВОВ и др. мероприятия.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2454" y="643151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73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4" y="274897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57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2" name="AutoShape 11"/>
          <p:cNvSpPr>
            <a:spLocks noChangeArrowheads="1"/>
          </p:cNvSpPr>
          <p:nvPr/>
        </p:nvSpPr>
        <p:spPr bwMode="auto">
          <a:xfrm>
            <a:off x="228600" y="228600"/>
            <a:ext cx="8610600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«Комплексное развитие сельских территорий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Курского района Курской области» </a:t>
            </a:r>
          </a:p>
        </p:txBody>
      </p:sp>
      <p:sp>
        <p:nvSpPr>
          <p:cNvPr id="69640" name="AutoShape 11"/>
          <p:cNvSpPr>
            <a:spLocks noChangeArrowheads="1"/>
          </p:cNvSpPr>
          <p:nvPr/>
        </p:nvSpPr>
        <p:spPr bwMode="auto">
          <a:xfrm>
            <a:off x="351864" y="1715901"/>
            <a:ext cx="8440271" cy="44323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муниципальной программы: </a:t>
            </a:r>
          </a:p>
          <a:p>
            <a:pPr algn="ctr" eaLnBrk="1" hangingPunct="1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2024-2026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состоянию на текущий момент финансирование не планируется.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7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680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6" name="AutoShape 11"/>
          <p:cNvSpPr>
            <a:spLocks noChangeArrowheads="1"/>
          </p:cNvSpPr>
          <p:nvPr/>
        </p:nvSpPr>
        <p:spPr bwMode="auto">
          <a:xfrm>
            <a:off x="152400" y="228599"/>
            <a:ext cx="8686800" cy="1203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«Управление муниципальным имуществом и земельными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ресурсами 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области» </a:t>
            </a:r>
          </a:p>
        </p:txBody>
      </p:sp>
      <p:sp>
        <p:nvSpPr>
          <p:cNvPr id="76807" name="AutoShape 11"/>
          <p:cNvSpPr>
            <a:spLocks noChangeArrowheads="1"/>
          </p:cNvSpPr>
          <p:nvPr/>
        </p:nvSpPr>
        <p:spPr bwMode="auto">
          <a:xfrm>
            <a:off x="266700" y="1524000"/>
            <a:ext cx="5905500" cy="5197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3,178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3,500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4,650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изготовление схем расположения земельных участков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кадастровом плане или кадастровой карте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территорий, изготовление межевых планов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с постановкой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кадастровый учет;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оценку земельных участков, государственная собственность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не разграничена и (или) находящихся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муниципальной собственности;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услуги по лицензионному обслуживанию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 продуктов (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БарсАренда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изготовление технической документации, необходимой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постановки на государственный кадастровый учет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недвижимого имущества, включенных 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 муниципальной собственности, для последующей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права муниципальной собственности;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содержание муниципального имущества.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9" name="Picture 9" descr="D:\documents\БЮДЖЕТ ДЛЯ ГРАЖДАН\Бюджет для граждан на 2020-2022\Фото 2\IMG_4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1" descr="https://i.mycdn.me/i?r=AyH4iRPQ2q0otWIFepML2LxRexMcd4gdawPYQ8p75r9s2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5542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9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78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0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30492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«Охрана окружающей среды 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Курском районе  Курской области» </a:t>
            </a:r>
          </a:p>
        </p:txBody>
      </p:sp>
      <p:sp>
        <p:nvSpPr>
          <p:cNvPr id="76808" name="AutoShape 11"/>
          <p:cNvSpPr>
            <a:spLocks noChangeArrowheads="1"/>
          </p:cNvSpPr>
          <p:nvPr/>
        </p:nvSpPr>
        <p:spPr bwMode="auto">
          <a:xfrm>
            <a:off x="152400" y="1762126"/>
            <a:ext cx="4010346" cy="4714874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18,639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14,107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19,458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ликвидацию несанкционированных свалок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территории Курского района Курской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также на ремонт водозаборных скважин в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 Сахаровка, д. Полевая, д. Духовец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Курского района Курской области,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канализации п. М. Жукова,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проектирование инженерно-технических средств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нтитеррористической защищенности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бъекта ТЭК – котельной в п.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М.Жукова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46" y="1799893"/>
            <a:ext cx="4524054" cy="2026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46" y="3962510"/>
            <a:ext cx="4524054" cy="2270755"/>
          </a:xfrm>
          <a:prstGeom prst="rect">
            <a:avLst/>
          </a:prstGeom>
        </p:spPr>
      </p:pic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6348573" y="3678084"/>
            <a:ext cx="457200" cy="59232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885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4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муниципальной службы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78855" name="Picture 6" descr="_DSC8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3528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AutoShape 11"/>
          <p:cNvSpPr>
            <a:spLocks noChangeArrowheads="1"/>
          </p:cNvSpPr>
          <p:nvPr/>
        </p:nvSpPr>
        <p:spPr bwMode="auto">
          <a:xfrm>
            <a:off x="152400" y="1447800"/>
            <a:ext cx="5181600" cy="518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0,570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0,570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0,570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служащих и предупреждение рисков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развития заболеваний путем проведения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диспансеризации.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0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98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AutoShape 11"/>
          <p:cNvSpPr>
            <a:spLocks noChangeArrowheads="1"/>
          </p:cNvSpPr>
          <p:nvPr/>
        </p:nvSpPr>
        <p:spPr bwMode="auto">
          <a:xfrm>
            <a:off x="381000" y="304800"/>
            <a:ext cx="85344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культуры в Курском районе Курской области» </a:t>
            </a:r>
          </a:p>
        </p:txBody>
      </p:sp>
      <p:sp>
        <p:nvSpPr>
          <p:cNvPr id="78855" name="AutoShape 11"/>
          <p:cNvSpPr>
            <a:spLocks noChangeArrowheads="1"/>
          </p:cNvSpPr>
          <p:nvPr/>
        </p:nvSpPr>
        <p:spPr bwMode="auto">
          <a:xfrm>
            <a:off x="228600" y="1738313"/>
            <a:ext cx="4876800" cy="44338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5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5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53,954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64,389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64,389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на: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районных мероприятий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согласно календарному плану;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заработную плату работников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Районного Дома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заслуженного работника культуры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 Федерации Владимира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Дмитриевича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Неведрова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Бесединской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центральной районной библиотеки, налоги, услуги связи,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ТЭРы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расходы на содержание имущества и др.</a:t>
            </a:r>
          </a:p>
          <a:p>
            <a:pPr algn="ctr" eaLnBrk="1" hangingPunct="1">
              <a:defRPr/>
            </a:pPr>
            <a:endParaRPr lang="ru-RU" sz="1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3176" y="645108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78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09" y="21955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090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2" name="AutoShape 11"/>
          <p:cNvSpPr>
            <a:spLocks noChangeArrowheads="1"/>
          </p:cNvSpPr>
          <p:nvPr/>
        </p:nvSpPr>
        <p:spPr bwMode="auto">
          <a:xfrm>
            <a:off x="381000" y="304799"/>
            <a:ext cx="8458200" cy="1235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«Сохранение и развитие архивного дела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80903" name="Picture 6" descr="IMG_1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AutoShape 11"/>
          <p:cNvSpPr>
            <a:spLocks noChangeArrowheads="1"/>
          </p:cNvSpPr>
          <p:nvPr/>
        </p:nvSpPr>
        <p:spPr bwMode="auto">
          <a:xfrm>
            <a:off x="228600" y="1828800"/>
            <a:ext cx="4648200" cy="449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0,368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0,368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0,368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укреплению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материально-технической базы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отдела архивной работы 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межведомственного взаимодействия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Администрации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области, а также на заработную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плату работников отдела в связи с исполнением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переданных государственных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полномочий в сфере архивного дела.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6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11"/>
          <p:cNvSpPr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Возможности влияния граждан на состав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24583" name="AutoShape 29"/>
          <p:cNvSpPr>
            <a:spLocks noChangeArrowheads="1"/>
          </p:cNvSpPr>
          <p:nvPr/>
        </p:nvSpPr>
        <p:spPr bwMode="auto">
          <a:xfrm>
            <a:off x="2095500" y="1282609"/>
            <a:ext cx="685800" cy="533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4586" name="AutoShape 29"/>
          <p:cNvSpPr>
            <a:spLocks noChangeArrowheads="1"/>
          </p:cNvSpPr>
          <p:nvPr/>
        </p:nvSpPr>
        <p:spPr bwMode="auto">
          <a:xfrm>
            <a:off x="6400800" y="1278818"/>
            <a:ext cx="685800" cy="533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05352"/>
            <a:ext cx="6920806" cy="4616123"/>
          </a:xfrm>
          <a:prstGeom prst="rect">
            <a:avLst/>
          </a:prstGeom>
        </p:spPr>
      </p:pic>
      <p:sp>
        <p:nvSpPr>
          <p:cNvPr id="24580" name="AutoShape 11"/>
          <p:cNvSpPr>
            <a:spLocks noChangeArrowheads="1"/>
          </p:cNvSpPr>
          <p:nvPr/>
        </p:nvSpPr>
        <p:spPr bwMode="auto">
          <a:xfrm>
            <a:off x="428090" y="1845002"/>
            <a:ext cx="39624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2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Публичные слушания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по рассмотрению 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проекта бюджета 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Курского района</a:t>
            </a:r>
          </a:p>
          <a:p>
            <a:pPr algn="ctr">
              <a:defRPr/>
            </a:pPr>
            <a:endParaRPr lang="ru-RU" sz="2200">
              <a:latin typeface="Times New Roman" pitchFamily="18" charset="0"/>
            </a:endParaRPr>
          </a:p>
        </p:txBody>
      </p:sp>
      <p:sp>
        <p:nvSpPr>
          <p:cNvPr id="24581" name="AutoShape 11"/>
          <p:cNvSpPr>
            <a:spLocks noChangeArrowheads="1"/>
          </p:cNvSpPr>
          <p:nvPr/>
        </p:nvSpPr>
        <p:spPr bwMode="auto">
          <a:xfrm>
            <a:off x="4724400" y="1834956"/>
            <a:ext cx="39624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Публичные слушания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по рассмотрению проекта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решения об исполнении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бюджета Курского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836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19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6" name="AutoShape 11"/>
          <p:cNvSpPr>
            <a:spLocks noChangeArrowheads="1"/>
          </p:cNvSpPr>
          <p:nvPr/>
        </p:nvSpPr>
        <p:spPr bwMode="auto">
          <a:xfrm>
            <a:off x="381000" y="228599"/>
            <a:ext cx="8534400" cy="127174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малого и среднего предпринимательства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37936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80</a:t>
            </a:fld>
            <a:endParaRPr lang="ru-RU" altLang="ru-RU" dirty="0"/>
          </a:p>
        </p:txBody>
      </p:sp>
      <p:sp>
        <p:nvSpPr>
          <p:cNvPr id="75783" name="AutoShape 11"/>
          <p:cNvSpPr>
            <a:spLocks noChangeArrowheads="1"/>
          </p:cNvSpPr>
          <p:nvPr/>
        </p:nvSpPr>
        <p:spPr bwMode="auto">
          <a:xfrm>
            <a:off x="228600" y="2057400"/>
            <a:ext cx="4114800" cy="3657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0,180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0,180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0,180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оказанию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финансовой поддержки  предпринимателям,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начинающим собственное дело, а также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гражданам.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457450" cy="3276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38" y="1656797"/>
            <a:ext cx="26822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39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4" name="AutoShape 11"/>
          <p:cNvSpPr>
            <a:spLocks noChangeArrowheads="1"/>
          </p:cNvSpPr>
          <p:nvPr/>
        </p:nvSpPr>
        <p:spPr bwMode="auto">
          <a:xfrm>
            <a:off x="304800" y="304800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«Повышение эффективности управления финансами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  <a:p>
            <a:pPr algn="ctr" eaLnBrk="1" hangingPunct="1"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pic>
        <p:nvPicPr>
          <p:cNvPr id="83975" name="Picture 14" descr="калькуля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4384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AutoShape 11"/>
          <p:cNvSpPr>
            <a:spLocks noChangeArrowheads="1"/>
          </p:cNvSpPr>
          <p:nvPr/>
        </p:nvSpPr>
        <p:spPr bwMode="auto">
          <a:xfrm>
            <a:off x="228600" y="1600200"/>
            <a:ext cx="5791200" cy="4800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37,245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30,731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28,587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выплату дотации на выравнивание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поселениям Курского района Курской области;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Курского района Курской области.</a:t>
            </a: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49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8" name="AutoShape 11"/>
          <p:cNvSpPr>
            <a:spLocks noChangeArrowheads="1"/>
          </p:cNvSpPr>
          <p:nvPr/>
        </p:nvSpPr>
        <p:spPr bwMode="auto">
          <a:xfrm>
            <a:off x="228600" y="210941"/>
            <a:ext cx="8610600" cy="132893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«Содействие занятости населения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Курского района Курской области»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12" y="1503166"/>
            <a:ext cx="3068834" cy="30688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72" y="4130674"/>
            <a:ext cx="2819401" cy="2114551"/>
          </a:xfrm>
          <a:prstGeom prst="rect">
            <a:avLst/>
          </a:prstGeom>
        </p:spPr>
      </p:pic>
      <p:sp>
        <p:nvSpPr>
          <p:cNvPr id="82951" name="AutoShape 11"/>
          <p:cNvSpPr>
            <a:spLocks noChangeArrowheads="1"/>
          </p:cNvSpPr>
          <p:nvPr/>
        </p:nvSpPr>
        <p:spPr bwMode="auto">
          <a:xfrm>
            <a:off x="228600" y="1600200"/>
            <a:ext cx="5410200" cy="510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0,540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0,540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0,540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организации общественных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оплачиваемых работ в муниципальных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общеобразовательных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учреждениях Курского района, создание временных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рабочих мест для трудоустройства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несовершеннолетних граждан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возрасте от 14 до 18 лет в свободное от учебы время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общеобразовательных учреждениях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5001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51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602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2" name="AutoShape 11"/>
          <p:cNvSpPr>
            <a:spLocks noChangeArrowheads="1"/>
          </p:cNvSpPr>
          <p:nvPr/>
        </p:nvSpPr>
        <p:spPr bwMode="auto">
          <a:xfrm>
            <a:off x="228600" y="152400"/>
            <a:ext cx="87630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«Профилактика правонарушений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600" y="1447800"/>
            <a:ext cx="5867400" cy="5257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4,522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3,172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1,172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профилактике наркомании,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медико-социальной реабилитации больных наркоманией,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профилактике рецидивной преступности,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ресоциализации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социальной адаптации лиц, освободившихся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учреждений исполнения наказания, а также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осужденным к мерам наказания, не связанных с лишением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свободы, изготовление наглядной агитации, установка камер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видеонаблюдения и др. мероприятия.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1" y="2444750"/>
            <a:ext cx="3263899" cy="326389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9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704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6" name="AutoShape 11"/>
          <p:cNvSpPr>
            <a:spLocks noChangeArrowheads="1"/>
          </p:cNvSpPr>
          <p:nvPr/>
        </p:nvSpPr>
        <p:spPr bwMode="auto">
          <a:xfrm>
            <a:off x="228600" y="304799"/>
            <a:ext cx="8686800" cy="1355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«Энергосбережение и повышение энергетической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эффективности 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области» </a:t>
            </a:r>
          </a:p>
        </p:txBody>
      </p:sp>
      <p:pic>
        <p:nvPicPr>
          <p:cNvPr id="87047" name="Picture 9" descr="P1010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42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600" y="1890712"/>
            <a:ext cx="4800600" cy="45100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2024 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0,200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0,200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0,200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замене ламп освещения помещений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территории муниципальных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учреждений.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5953" y="641312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4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806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0" name="AutoShape 11"/>
          <p:cNvSpPr>
            <a:spLocks noChangeArrowheads="1"/>
          </p:cNvSpPr>
          <p:nvPr/>
        </p:nvSpPr>
        <p:spPr bwMode="auto">
          <a:xfrm>
            <a:off x="228600" y="152400"/>
            <a:ext cx="8610600" cy="175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</a:t>
            </a:r>
            <a:r>
              <a:rPr lang="ru-RU" altLang="ru-RU" sz="2500" b="1" dirty="0" smtClean="0">
                <a:latin typeface="Times New Roman" panose="02020603050405020304" pitchFamily="18" charset="0"/>
              </a:rPr>
              <a:t>программа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«Обеспечение </a:t>
            </a:r>
            <a:r>
              <a:rPr lang="ru-RU" altLang="ru-RU" sz="2500" dirty="0">
                <a:latin typeface="Times New Roman" panose="02020603050405020304" pitchFamily="18" charset="0"/>
              </a:rPr>
              <a:t>доступным и комфортным жильем 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коммунальными </a:t>
            </a:r>
            <a:r>
              <a:rPr lang="ru-RU" altLang="ru-RU" sz="2500" dirty="0">
                <a:latin typeface="Times New Roman" panose="02020603050405020304" pitchFamily="18" charset="0"/>
              </a:rPr>
              <a:t>услугами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граждан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</a:t>
            </a:r>
            <a:r>
              <a:rPr lang="ru-RU" altLang="ru-RU" sz="2500" b="1" dirty="0">
                <a:latin typeface="Times New Roman" panose="02020603050405020304" pitchFamily="18" charset="0"/>
              </a:rPr>
              <a:t>» </a:t>
            </a:r>
          </a:p>
        </p:txBody>
      </p:sp>
      <p:sp>
        <p:nvSpPr>
          <p:cNvPr id="86024" name="AutoShape 11"/>
          <p:cNvSpPr>
            <a:spLocks noChangeArrowheads="1"/>
          </p:cNvSpPr>
          <p:nvPr/>
        </p:nvSpPr>
        <p:spPr bwMode="auto">
          <a:xfrm>
            <a:off x="304800" y="2043112"/>
            <a:ext cx="5257800" cy="46624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11,427 млн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6,479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4,140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софинансирование государственной поддержки молодых семей в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улучшении жилищных условий в Курском районе Курской области,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взносы по капитальному ремонту,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внесению в Единый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государственный реестр недвижимости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сведений о границах муниципальных образований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границах населенных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пунктов.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85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017838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90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58340" y="2615862"/>
            <a:ext cx="3250399" cy="3810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56,449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106,383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30,680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мероприятия по строительству,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ремонту и содержанию  автомобильных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дорог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2586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86</a:t>
            </a:fld>
            <a:endParaRPr lang="ru-RU" altLang="ru-RU" dirty="0"/>
          </a:p>
        </p:txBody>
      </p:sp>
      <p:sp>
        <p:nvSpPr>
          <p:cNvPr id="89094" name="AutoShape 11"/>
          <p:cNvSpPr>
            <a:spLocks noChangeArrowheads="1"/>
          </p:cNvSpPr>
          <p:nvPr/>
        </p:nvSpPr>
        <p:spPr bwMode="auto">
          <a:xfrm>
            <a:off x="381000" y="76200"/>
            <a:ext cx="83820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транспортной системы,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обеспечение </a:t>
            </a:r>
            <a:r>
              <a:rPr lang="ru-RU" altLang="ru-RU" sz="2500" dirty="0">
                <a:latin typeface="Times New Roman" panose="02020603050405020304" pitchFamily="18" charset="0"/>
              </a:rPr>
              <a:t>перевозки пассажиров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 и безопасности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дорожного движения 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79" y="2514600"/>
            <a:ext cx="3138968" cy="3138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4" y="4114800"/>
            <a:ext cx="2526926" cy="25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011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87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81" y="1315696"/>
            <a:ext cx="1980719" cy="2640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798" y="2910149"/>
            <a:ext cx="3462828" cy="2591025"/>
          </a:xfrm>
          <a:prstGeom prst="rect">
            <a:avLst/>
          </a:prstGeom>
        </p:spPr>
      </p:pic>
      <p:sp>
        <p:nvSpPr>
          <p:cNvPr id="88071" name="AutoShape 11"/>
          <p:cNvSpPr>
            <a:spLocks noChangeArrowheads="1"/>
          </p:cNvSpPr>
          <p:nvPr/>
        </p:nvSpPr>
        <p:spPr bwMode="auto">
          <a:xfrm>
            <a:off x="152400" y="2571329"/>
            <a:ext cx="4709191" cy="35462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10,040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0,797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0,594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спортивных соревнований,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софинансирование мероприятий,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связанных с организацией отдыха детей 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каникулярное время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др. мероприятия.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20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«Повышение эффективности работы с молодежью,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организация </a:t>
            </a:r>
            <a:r>
              <a:rPr lang="ru-RU" altLang="ru-RU" sz="2500" dirty="0">
                <a:latin typeface="Times New Roman" panose="02020603050405020304" pitchFamily="18" charset="0"/>
              </a:rPr>
              <a:t>отдыха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и оздоровления </a:t>
            </a:r>
            <a:r>
              <a:rPr lang="ru-RU" altLang="ru-RU" sz="2500" dirty="0">
                <a:latin typeface="Times New Roman" panose="02020603050405020304" pitchFamily="18" charset="0"/>
              </a:rPr>
              <a:t>детей, молодежи,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развитие </a:t>
            </a:r>
            <a:r>
              <a:rPr lang="ru-RU" altLang="ru-RU" sz="2500" dirty="0">
                <a:latin typeface="Times New Roman" panose="02020603050405020304" pitchFamily="18" charset="0"/>
              </a:rPr>
              <a:t>физической культуры и спорта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59397" y="4969259"/>
            <a:ext cx="3733800" cy="16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228600" y="228600"/>
            <a:ext cx="8610600" cy="205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«Защита населения и территории от чрезвычайных ситуаций,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Обеспечение пожарной </a:t>
            </a:r>
            <a:r>
              <a:rPr lang="ru-RU" altLang="ru-RU" sz="2500" dirty="0">
                <a:latin typeface="Times New Roman" panose="02020603050405020304" pitchFamily="18" charset="0"/>
              </a:rPr>
              <a:t>безопасности и безопасности людей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на </a:t>
            </a:r>
            <a:r>
              <a:rPr lang="ru-RU" altLang="ru-RU" sz="2500" dirty="0">
                <a:latin typeface="Times New Roman" panose="02020603050405020304" pitchFamily="18" charset="0"/>
              </a:rPr>
              <a:t>водных объектах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в Курском </a:t>
            </a:r>
            <a:r>
              <a:rPr lang="ru-RU" altLang="ru-RU" sz="2500" dirty="0">
                <a:latin typeface="Times New Roman" panose="02020603050405020304" pitchFamily="18" charset="0"/>
              </a:rPr>
              <a:t>районе Курской области» </a:t>
            </a: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228600" y="2133600"/>
            <a:ext cx="4724400" cy="434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0,300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устранению последствий после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пожаров и на тушение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торфянников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расположенных на территории Курского района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2" y="3613252"/>
            <a:ext cx="2767058" cy="2631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35" y="2019300"/>
            <a:ext cx="2635577" cy="263557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0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21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6" name="AutoShape 11"/>
          <p:cNvSpPr>
            <a:spLocks noChangeArrowheads="1"/>
          </p:cNvSpPr>
          <p:nvPr/>
        </p:nvSpPr>
        <p:spPr bwMode="auto">
          <a:xfrm>
            <a:off x="228600" y="152400"/>
            <a:ext cx="86106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законопослушного поведения участников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на территории  Курского 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50469"/>
            <a:ext cx="3352800" cy="251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638300"/>
            <a:ext cx="3915758" cy="2364751"/>
          </a:xfrm>
          <a:prstGeom prst="rect">
            <a:avLst/>
          </a:prstGeom>
        </p:spPr>
      </p:pic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228600" y="2057400"/>
            <a:ext cx="5029200" cy="441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2024-2026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 состоянию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текущий момент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планируется. </a:t>
            </a:r>
          </a:p>
          <a:p>
            <a:pPr eaLnBrk="1" hangingPunct="1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0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11"/>
          <p:cNvSpPr>
            <a:spLocks noChangeArrowheads="1"/>
          </p:cNvSpPr>
          <p:nvPr/>
        </p:nvSpPr>
        <p:spPr bwMode="auto">
          <a:xfrm>
            <a:off x="1143000" y="2133600"/>
            <a:ext cx="7010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0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100" b="1" dirty="0">
                <a:latin typeface="Times New Roman" pitchFamily="18" charset="0"/>
              </a:rPr>
              <a:t>…форма участия населения в осуществлении местного </a:t>
            </a:r>
          </a:p>
          <a:p>
            <a:pPr algn="ctr" eaLnBrk="1" hangingPunct="1">
              <a:defRPr/>
            </a:pPr>
            <a:r>
              <a:rPr lang="ru-RU" sz="2100" b="1" dirty="0">
                <a:latin typeface="Times New Roman" pitchFamily="18" charset="0"/>
              </a:rPr>
              <a:t>самоуправления </a:t>
            </a:r>
          </a:p>
          <a:p>
            <a:pPr algn="ctr" eaLnBrk="1" hangingPunct="1">
              <a:defRPr/>
            </a:pPr>
            <a:endParaRPr lang="ru-RU" sz="21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AutoShape 11"/>
          <p:cNvSpPr>
            <a:spLocks noChangeArrowheads="1"/>
          </p:cNvSpPr>
          <p:nvPr/>
        </p:nvSpPr>
        <p:spPr bwMode="auto">
          <a:xfrm>
            <a:off x="457200" y="5334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Публичные слушания – это…</a:t>
            </a:r>
          </a:p>
        </p:txBody>
      </p:sp>
      <p:sp>
        <p:nvSpPr>
          <p:cNvPr id="25606" name="AutoShape 29"/>
          <p:cNvSpPr>
            <a:spLocks noChangeArrowheads="1"/>
          </p:cNvSpPr>
          <p:nvPr/>
        </p:nvSpPr>
        <p:spPr bwMode="auto">
          <a:xfrm>
            <a:off x="4191000" y="1447800"/>
            <a:ext cx="762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609600" y="3124200"/>
            <a:ext cx="8077200" cy="3048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Публичные слушания </a:t>
            </a:r>
            <a:br>
              <a:rPr lang="ru-RU" altLang="ru-RU" sz="2500">
                <a:latin typeface="Times New Roman" panose="02020603050405020304" pitchFamily="18" charset="0"/>
              </a:rPr>
            </a:br>
            <a:endParaRPr lang="ru-RU" altLang="ru-RU" sz="25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организуются и проводятся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с целью выявления мнения населения по проекту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бюджета и по отчету об исполнении бюджета.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1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31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0" name="AutoShape 11"/>
          <p:cNvSpPr>
            <a:spLocks noChangeArrowheads="1"/>
          </p:cNvSpPr>
          <p:nvPr/>
        </p:nvSpPr>
        <p:spPr bwMode="auto">
          <a:xfrm>
            <a:off x="381000" y="1066800"/>
            <a:ext cx="8534400" cy="403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u="sng" dirty="0">
                <a:latin typeface="Times New Roman" panose="02020603050405020304" pitchFamily="18" charset="0"/>
              </a:rPr>
              <a:t>КОНТАКТНАЯ ИНФОРМАЦИЯ</a:t>
            </a:r>
            <a:r>
              <a:rPr lang="ru-RU" altLang="ru-RU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УПРАВЛЕНИЕ ПО БЮДЖЕТУ И НАЛОГАМ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АДМИНИСТРАЦИИ КУРСКОГО РАЙОНА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КУРСКОЙ ОБЛАСТИ.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АДРЕС: Г. КУРСК, УЛ. БЕЛИНСКОГО, Д. 21.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ТЕЛЕФОН: 8(4712) 52-77-90.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Адрес электронной почты: </a:t>
            </a:r>
            <a:r>
              <a:rPr lang="en-US" altLang="ru-RU" sz="2400" dirty="0">
                <a:latin typeface="Times New Roman" panose="02020603050405020304" pitchFamily="18" charset="0"/>
              </a:rPr>
              <a:t>uprfinkurr@mail.ru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График работы: с 9.00. до 18.00.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(выходные: суббота и воскресенье)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4" name="AutoShape 11"/>
          <p:cNvSpPr>
            <a:spLocks noChangeArrowheads="1"/>
          </p:cNvSpPr>
          <p:nvPr/>
        </p:nvSpPr>
        <p:spPr bwMode="auto">
          <a:xfrm>
            <a:off x="381000" y="609600"/>
            <a:ext cx="8534400" cy="510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Уважаемые жители и гости Курского района!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Обращаем Ваше внимание,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с решением </a:t>
            </a:r>
            <a:r>
              <a:rPr lang="ru-RU" altLang="ru-RU" sz="1800" dirty="0">
                <a:latin typeface="Times New Roman" panose="02020603050405020304" pitchFamily="18" charset="0"/>
              </a:rPr>
              <a:t>Представительного Собрания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Курского района Курской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«О </a:t>
            </a:r>
            <a:r>
              <a:rPr lang="ru-RU" altLang="ru-RU" sz="1800" dirty="0">
                <a:latin typeface="Times New Roman" panose="02020603050405020304" pitchFamily="18" charset="0"/>
              </a:rPr>
              <a:t>бюджете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2024 </a:t>
            </a:r>
            <a:r>
              <a:rPr lang="ru-RU" altLang="ru-RU" sz="1800" dirty="0">
                <a:latin typeface="Times New Roman" panose="02020603050405020304" pitchFamily="18" charset="0"/>
              </a:rPr>
              <a:t>год и на плановый период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2025 </a:t>
            </a: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2026 </a:t>
            </a:r>
            <a:r>
              <a:rPr lang="ru-RU" altLang="ru-RU" sz="1800" dirty="0">
                <a:latin typeface="Times New Roman" panose="02020603050405020304" pitchFamily="18" charset="0"/>
              </a:rPr>
              <a:t>годы»,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а </a:t>
            </a:r>
            <a:r>
              <a:rPr lang="ru-RU" altLang="ru-RU" sz="1800" dirty="0">
                <a:latin typeface="Times New Roman" panose="02020603050405020304" pitchFamily="18" charset="0"/>
              </a:rPr>
              <a:t>также с последующими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внесенными </a:t>
            </a:r>
            <a:r>
              <a:rPr lang="ru-RU" altLang="ru-RU" sz="1800" dirty="0">
                <a:latin typeface="Times New Roman" panose="02020603050405020304" pitchFamily="18" charset="0"/>
              </a:rPr>
              <a:t>изменениями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в </a:t>
            </a:r>
            <a:r>
              <a:rPr lang="ru-RU" altLang="ru-RU" sz="1800" dirty="0">
                <a:latin typeface="Times New Roman" panose="02020603050405020304" pitchFamily="18" charset="0"/>
              </a:rPr>
              <a:t>данное решение можно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будет ознакомиться </a:t>
            </a:r>
            <a:endParaRPr lang="ru-RU" altLang="ru-RU" sz="1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официальном сайте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Администрации Курского </a:t>
            </a:r>
            <a:r>
              <a:rPr lang="ru-RU" altLang="ru-RU" sz="1800" dirty="0">
                <a:latin typeface="Times New Roman" panose="02020603050405020304" pitchFamily="18" charset="0"/>
              </a:rPr>
              <a:t>района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Курской области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523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381000" y="990600"/>
            <a:ext cx="8534400" cy="403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СПАСИБО,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ЧТО ПОСЕТИЛИ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ИНФОРМАЦИОННЫЙ РЕСУРС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«БЮДЖЕТ ДЛЯ ГРАЖДАН»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14701</TotalTime>
  <Words>8138</Words>
  <Application>Microsoft Office PowerPoint</Application>
  <PresentationFormat>Экран (4:3)</PresentationFormat>
  <Paragraphs>1886</Paragraphs>
  <Slides>92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6" baseType="lpstr">
      <vt:lpstr>Arial</vt:lpstr>
      <vt:lpstr>Monotype Corsiva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Яковлева</dc:creator>
  <cp:lastModifiedBy>user</cp:lastModifiedBy>
  <cp:revision>2457</cp:revision>
  <cp:lastPrinted>2023-11-27T14:55:20Z</cp:lastPrinted>
  <dcterms:created xsi:type="dcterms:W3CDTF">1601-01-01T00:00:00Z</dcterms:created>
  <dcterms:modified xsi:type="dcterms:W3CDTF">2023-11-27T14:57:11Z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