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56" r:id="rId2"/>
    <p:sldId id="381" r:id="rId3"/>
    <p:sldId id="478" r:id="rId4"/>
    <p:sldId id="479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469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3" r:id="rId37"/>
    <p:sldId id="414" r:id="rId38"/>
    <p:sldId id="415" r:id="rId39"/>
    <p:sldId id="470" r:id="rId40"/>
    <p:sldId id="471" r:id="rId41"/>
    <p:sldId id="472" r:id="rId42"/>
    <p:sldId id="473" r:id="rId43"/>
    <p:sldId id="416" r:id="rId44"/>
    <p:sldId id="417" r:id="rId45"/>
    <p:sldId id="418" r:id="rId46"/>
    <p:sldId id="419" r:id="rId47"/>
    <p:sldId id="420" r:id="rId48"/>
    <p:sldId id="475" r:id="rId49"/>
    <p:sldId id="476" r:id="rId50"/>
    <p:sldId id="423" r:id="rId51"/>
    <p:sldId id="480" r:id="rId52"/>
    <p:sldId id="424" r:id="rId53"/>
    <p:sldId id="425" r:id="rId54"/>
    <p:sldId id="426" r:id="rId55"/>
    <p:sldId id="427" r:id="rId56"/>
    <p:sldId id="428" r:id="rId57"/>
    <p:sldId id="429" r:id="rId58"/>
    <p:sldId id="430" r:id="rId59"/>
    <p:sldId id="431" r:id="rId60"/>
    <p:sldId id="432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477" r:id="rId71"/>
    <p:sldId id="444" r:id="rId72"/>
    <p:sldId id="445" r:id="rId73"/>
    <p:sldId id="447" r:id="rId74"/>
    <p:sldId id="446" r:id="rId75"/>
    <p:sldId id="448" r:id="rId76"/>
    <p:sldId id="449" r:id="rId77"/>
    <p:sldId id="450" r:id="rId78"/>
    <p:sldId id="451" r:id="rId79"/>
    <p:sldId id="452" r:id="rId80"/>
    <p:sldId id="453" r:id="rId81"/>
    <p:sldId id="454" r:id="rId82"/>
    <p:sldId id="455" r:id="rId83"/>
    <p:sldId id="456" r:id="rId84"/>
    <p:sldId id="457" r:id="rId85"/>
    <p:sldId id="458" r:id="rId86"/>
    <p:sldId id="459" r:id="rId87"/>
    <p:sldId id="460" r:id="rId88"/>
    <p:sldId id="461" r:id="rId89"/>
    <p:sldId id="462" r:id="rId90"/>
    <p:sldId id="463" r:id="rId91"/>
    <p:sldId id="464" r:id="rId92"/>
    <p:sldId id="465" r:id="rId93"/>
    <p:sldId id="466" r:id="rId94"/>
    <p:sldId id="467" r:id="rId95"/>
    <p:sldId id="468" r:id="rId96"/>
    <p:sldId id="324" r:id="rId97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20E9246-99EE-4871-A059-14CCB5B27E00}">
          <p14:sldIdLst>
            <p14:sldId id="256"/>
            <p14:sldId id="381"/>
            <p14:sldId id="478"/>
            <p14:sldId id="479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469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3"/>
            <p14:sldId id="414"/>
            <p14:sldId id="415"/>
            <p14:sldId id="470"/>
            <p14:sldId id="471"/>
            <p14:sldId id="472"/>
            <p14:sldId id="473"/>
            <p14:sldId id="416"/>
            <p14:sldId id="417"/>
            <p14:sldId id="418"/>
            <p14:sldId id="419"/>
            <p14:sldId id="420"/>
            <p14:sldId id="475"/>
            <p14:sldId id="476"/>
            <p14:sldId id="423"/>
            <p14:sldId id="480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77"/>
            <p14:sldId id="444"/>
            <p14:sldId id="445"/>
            <p14:sldId id="447"/>
            <p14:sldId id="446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4EA"/>
    <a:srgbClr val="DED4DD"/>
    <a:srgbClr val="BA92A6"/>
    <a:srgbClr val="B498B1"/>
    <a:srgbClr val="FFFF99"/>
    <a:srgbClr val="FFFFCC"/>
    <a:srgbClr val="BB91B8"/>
    <a:srgbClr val="CB8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76" autoAdjust="0"/>
    <p:restoredTop sz="86352" autoAdjust="0"/>
  </p:normalViewPr>
  <p:slideViewPr>
    <p:cSldViewPr>
      <p:cViewPr varScale="1">
        <p:scale>
          <a:sx n="93" d="100"/>
          <a:sy n="93" d="100"/>
        </p:scale>
        <p:origin x="15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заработной платы,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5032580888618994E-2"/>
                  <c:y val="7.2639385131486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09-42CD-B417-9F29BB2834E2}"/>
                </c:ext>
              </c:extLst>
            </c:dLbl>
            <c:dLbl>
              <c:idx val="1"/>
              <c:layout>
                <c:manualLayout>
                  <c:x val="-5.0314452082977551E-2"/>
                  <c:y val="0.14335402370913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509-42CD-B417-9F29BB2834E2}"/>
                </c:ext>
              </c:extLst>
            </c:dLbl>
            <c:dLbl>
              <c:idx val="2"/>
              <c:layout>
                <c:manualLayout>
                  <c:x val="-3.0085146360801399E-2"/>
                  <c:y val="0.18161425961880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09-42CD-B417-9F29BB2834E2}"/>
                </c:ext>
              </c:extLst>
            </c:dLbl>
            <c:dLbl>
              <c:idx val="3"/>
              <c:layout>
                <c:manualLayout>
                  <c:x val="-9.8664619470336334E-17"/>
                  <c:y val="0.217046664948851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09-42CD-B417-9F29BB2834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7931776.7000000002</c:v>
                </c:pt>
                <c:pt idx="1">
                  <c:v>9131878.8000000007</c:v>
                </c:pt>
                <c:pt idx="2">
                  <c:v>9814768.4000000004</c:v>
                </c:pt>
                <c:pt idx="3">
                  <c:v>10549603.800000001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09-42CD-B417-9F29BB283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7072103276845054"/>
          <c:y val="7.8118829020444661E-2"/>
          <c:w val="0.38451476377952765"/>
          <c:h val="0.576772145669291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88-422C-A3A7-30AD126B3F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88-422C-A3A7-30AD126B3F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88-422C-A3A7-30AD126B3F6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бюджета, всего </c:v>
                </c:pt>
                <c:pt idx="1">
                  <c:v>Расходы на оплату труда муниципальных служащих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F88C-490F-8E9B-39371794A8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7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88C-490F-8E9B-39371794A8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F88C-490F-8E9B-39371794A8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8C-490F-8E9B-39371794A814}"/>
              </c:ext>
            </c:extLst>
          </c:dPt>
          <c:dLbls>
            <c:dLbl>
              <c:idx val="0"/>
              <c:layout>
                <c:manualLayout>
                  <c:x val="0.17258597523332245"/>
                  <c:y val="0.256702019190476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Иные расходы бюджета, </a:t>
                    </a:r>
                    <a:r>
                      <a:rPr lang="ru-RU" baseline="0" dirty="0"/>
                      <a:t>
</a:t>
                    </a:r>
                    <a:fld id="{B7E9C4E5-C3A5-4468-AB32-C05BD18158A1}" type="PERCENTAGE">
                      <a:rPr lang="en-US" baseline="0"/>
                      <a:pPr>
                        <a:defRPr/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945265053547139"/>
                      <c:h val="0.263152641571139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88C-490F-8E9B-39371794A814}"/>
                </c:ext>
              </c:extLst>
            </c:dLbl>
            <c:dLbl>
              <c:idx val="1"/>
              <c:layout>
                <c:manualLayout>
                  <c:x val="-0.44914535318121729"/>
                  <c:y val="3.6897900589092231E-2"/>
                </c:manualLayout>
              </c:layout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59016801731902"/>
                      <c:h val="0.59112793962123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88C-490F-8E9B-39371794A814}"/>
                </c:ext>
              </c:extLst>
            </c:dLbl>
            <c:dLbl>
              <c:idx val="2"/>
              <c:layout>
                <c:manualLayout>
                  <c:x val="0.26368159203980102"/>
                  <c:y val="3.71207183297428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8C-490F-8E9B-39371794A814}"/>
                </c:ext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бюджета, всего </c:v>
                </c:pt>
                <c:pt idx="1">
                  <c:v>Расходы на оплату труда муниципальных служащих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1300577015.4100001</c:v>
                </c:pt>
                <c:pt idx="1">
                  <c:v>43556982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8C-490F-8E9B-39371794A8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960802344962352"/>
          <c:y val="7.2224746970655812E-2"/>
          <c:w val="0.38451476377952765"/>
          <c:h val="0.576772145669291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35-4E85-B4FD-57BB6239DD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35-4E85-B4FD-57BB6239DD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35-4E85-B4FD-57BB6239DD9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бюджета, всего </c:v>
                </c:pt>
                <c:pt idx="1">
                  <c:v>Расходы на оплату труда муниципальных служащих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6-6D35-4E85-B4FD-57BB6239DD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7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6D35-4E85-B4FD-57BB6239DD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D35-4E85-B4FD-57BB6239DD9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D35-4E85-B4FD-57BB6239DD92}"/>
              </c:ext>
            </c:extLst>
          </c:dPt>
          <c:dLbls>
            <c:dLbl>
              <c:idx val="0"/>
              <c:layout>
                <c:manualLayout>
                  <c:x val="0.17258597523332245"/>
                  <c:y val="0.256702019190476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Иные расходы бюджета, </a:t>
                    </a:r>
                    <a:r>
                      <a:rPr lang="ru-RU" baseline="0" dirty="0"/>
                      <a:t>
</a:t>
                    </a:r>
                    <a:fld id="{B7E9C4E5-C3A5-4468-AB32-C05BD18158A1}" type="PERCENTAGE">
                      <a:rPr lang="en-US" baseline="0"/>
                      <a:pPr>
                        <a:defRPr/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945265053547139"/>
                      <c:h val="0.263152641571139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D35-4E85-B4FD-57BB6239DD92}"/>
                </c:ext>
              </c:extLst>
            </c:dLbl>
            <c:dLbl>
              <c:idx val="1"/>
              <c:layout>
                <c:manualLayout>
                  <c:x val="-0.44914535318121729"/>
                  <c:y val="3.6897900589092231E-2"/>
                </c:manualLayout>
              </c:layout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59016801731902"/>
                      <c:h val="0.59112793962123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D35-4E85-B4FD-57BB6239DD92}"/>
                </c:ext>
              </c:extLst>
            </c:dLbl>
            <c:dLbl>
              <c:idx val="2"/>
              <c:layout>
                <c:manualLayout>
                  <c:x val="0.26368159203980102"/>
                  <c:y val="3.71207183297428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35-4E85-B4FD-57BB6239DD92}"/>
                </c:ext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бюджета, всего </c:v>
                </c:pt>
                <c:pt idx="1">
                  <c:v>Расходы на оплату труда муниципальных служащих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1132931974.01</c:v>
                </c:pt>
                <c:pt idx="1">
                  <c:v>49151680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D35-4E85-B4FD-57BB6239DD9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960802344962352"/>
          <c:y val="7.2224746970655812E-2"/>
          <c:w val="0.38451476377952765"/>
          <c:h val="0.576772145669291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27-4D81-8153-D939CF50D2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27-4D81-8153-D939CF50D2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227-4D81-8153-D939CF50D27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бюджета, всего </c:v>
                </c:pt>
                <c:pt idx="1">
                  <c:v>Расходы на оплату труда муниципальных служащих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6-6227-4D81-8153-D939CF50D2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explosion val="7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6227-4D81-8153-D939CF50D2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227-4D81-8153-D939CF50D2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227-4D81-8153-D939CF50D27F}"/>
              </c:ext>
            </c:extLst>
          </c:dPt>
          <c:dLbls>
            <c:dLbl>
              <c:idx val="0"/>
              <c:layout>
                <c:manualLayout>
                  <c:x val="0.17258597523332245"/>
                  <c:y val="0.256702019190476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Иные расходы бюджета, </a:t>
                    </a:r>
                    <a:r>
                      <a:rPr lang="ru-RU" baseline="0" dirty="0"/>
                      <a:t>
</a:t>
                    </a:r>
                    <a:fld id="{B7E9C4E5-C3A5-4468-AB32-C05BD18158A1}" type="PERCENTAGE">
                      <a:rPr lang="en-US" baseline="0"/>
                      <a:pPr>
                        <a:defRPr/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945265053547139"/>
                      <c:h val="0.2631526415711391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227-4D81-8153-D939CF50D27F}"/>
                </c:ext>
              </c:extLst>
            </c:dLbl>
            <c:dLbl>
              <c:idx val="1"/>
              <c:layout>
                <c:manualLayout>
                  <c:x val="-0.44914535318121729"/>
                  <c:y val="3.6897900589092231E-2"/>
                </c:manualLayout>
              </c:layout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59016801731902"/>
                      <c:h val="0.5911279396212311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227-4D81-8153-D939CF50D27F}"/>
                </c:ext>
              </c:extLst>
            </c:dLbl>
            <c:dLbl>
              <c:idx val="2"/>
              <c:layout>
                <c:manualLayout>
                  <c:x val="0.26368159203980102"/>
                  <c:y val="3.71207183297428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27-4D81-8153-D939CF50D27F}"/>
                </c:ext>
              </c:extLst>
            </c:dLbl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бюджета, всего </c:v>
                </c:pt>
                <c:pt idx="1">
                  <c:v>Расходы на оплату труда муниципальных служащих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1153759974.6099999</c:v>
                </c:pt>
                <c:pt idx="1">
                  <c:v>49392424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227-4D81-8153-D939CF50D27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9B-4704-858D-3FB0067EF1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A24-4A99-BC46-CE3F87DC87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A24-4A99-BC46-CE3F87DC87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A24-4A99-BC46-CE3F87DC8776}"/>
              </c:ext>
            </c:extLst>
          </c:dPt>
          <c:dLbls>
            <c:dLbl>
              <c:idx val="0"/>
              <c:layout>
                <c:manualLayout>
                  <c:x val="-9.8037830112864734E-3"/>
                  <c:y val="7.82866481295002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BADDAC-8242-4849-8991-D8FB08DB9F85}" type="CELLRANGE">
                      <a:rPr lang="en-US" baseline="0" dirty="0"/>
                      <a:pPr>
                        <a:defRPr/>
                      </a:pPr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06EBB756-DE83-484E-A0EA-1FC313D71D58}" type="VALUE">
                      <a:rPr lang="en-US" baseline="0" dirty="0"/>
                      <a:pPr>
                        <a:defRPr/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50458341745743318"/>
                      <c:h val="0.131840151078676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E9B-4704-858D-3FB0067EF16D}"/>
                </c:ext>
              </c:extLst>
            </c:dLbl>
            <c:dLbl>
              <c:idx val="1"/>
              <c:layout>
                <c:manualLayout>
                  <c:x val="-0.12105442883731748"/>
                  <c:y val="-3.0603555034084198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480354-8438-4251-A073-6630CC5C0BC7}" type="CELLRANGE">
                      <a:rPr lang="en-US" baseline="0" dirty="0"/>
                      <a:pPr>
                        <a:defRPr/>
                      </a:pPr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9D14D514-91D6-4C0A-9C6B-D8BC1AAF93C7}" type="VALUE">
                      <a:rPr lang="en-US" baseline="0" dirty="0"/>
                      <a:pPr>
                        <a:defRPr/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6083231879595323"/>
                      <c:h val="0.32212484529115637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0A24-4A99-BC46-CE3F87DC877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24-4A99-BC46-CE3F87DC877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24-4A99-BC46-CE3F87DC87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0.91600000000000004</c:v>
                </c:pt>
                <c:pt idx="1">
                  <c:v>8.4000000000000005E-2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8E9B-4704-858D-3FB0067EF1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52-4B9E-B646-A7C20BD169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52-4B9E-B646-A7C20BD169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52-4B9E-B646-A7C20BD169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852-4B9E-B646-A7C20BD16920}"/>
              </c:ext>
            </c:extLst>
          </c:dPt>
          <c:dLbls>
            <c:dLbl>
              <c:idx val="0"/>
              <c:layout>
                <c:manualLayout>
                  <c:x val="-9.8037830112864734E-3"/>
                  <c:y val="7.82866481295002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F961CB-FAB3-4A3A-9518-681ACA57B8EA}" type="CELLRANGE">
                      <a:rPr lang="en-US" baseline="0" dirty="0"/>
                      <a:pPr>
                        <a:defRPr/>
                      </a:pPr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BCA146BC-1E1E-4C1D-AC2B-DB29EC18F498}" type="VALUE">
                      <a:rPr lang="en-US" baseline="0" dirty="0"/>
                      <a:pPr>
                        <a:defRPr/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50458341745743318"/>
                      <c:h val="0.131840151078676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852-4B9E-B646-A7C20BD16920}"/>
                </c:ext>
              </c:extLst>
            </c:dLbl>
            <c:dLbl>
              <c:idx val="1"/>
              <c:layout>
                <c:manualLayout>
                  <c:x val="-0.14028527966809579"/>
                  <c:y val="-3.0603223127498372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5690DA1-A748-41C3-9B44-038A47248011}" type="CELLRANGE">
                      <a:rPr lang="en-US" baseline="0" dirty="0"/>
                      <a:pPr>
                        <a:defRPr/>
                      </a:pPr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4F7EAFAA-88C6-4013-9DDC-72DC365C0953}" type="VALUE">
                      <a:rPr lang="en-US" baseline="0" dirty="0"/>
                      <a:pPr>
                        <a:defRPr/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2237061713439663"/>
                      <c:h val="0.3221249116724735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852-4B9E-B646-A7C20BD169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52-4B9E-B646-A7C20BD169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52-4B9E-B646-A7C20BD169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0.89800000000000002</c:v>
                </c:pt>
                <c:pt idx="1">
                  <c:v>0.10199999999999999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2852-4B9E-B646-A7C20BD16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06399567701095"/>
          <c:y val="8.5934363564113145E-2"/>
          <c:w val="0.72285240080284097"/>
          <c:h val="0.637699527335121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30-442E-B17F-31451944D7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30-442E-B17F-31451944D7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930-442E-B17F-31451944D7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930-442E-B17F-31451944D7C5}"/>
              </c:ext>
            </c:extLst>
          </c:dPt>
          <c:dLbls>
            <c:dLbl>
              <c:idx val="0"/>
              <c:layout>
                <c:manualLayout>
                  <c:x val="-9.8037830112864734E-3"/>
                  <c:y val="7.82866481295002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4C4436A-0D2F-4D5F-A5B7-2D40C0110D0D}" type="CELLRANGE">
                      <a:rPr lang="en-US" baseline="0" dirty="0"/>
                      <a:pPr>
                        <a:defRPr/>
                      </a:pPr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CEC29421-5141-412B-982C-23FE22E89FD6}" type="VALUE">
                      <a:rPr lang="en-US" baseline="0" dirty="0"/>
                      <a:pPr>
                        <a:defRPr/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50458341745743318"/>
                      <c:h val="0.1318401510786761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5930-442E-B17F-31451944D7C5}"/>
                </c:ext>
              </c:extLst>
            </c:dLbl>
            <c:dLbl>
              <c:idx val="1"/>
              <c:layout>
                <c:manualLayout>
                  <c:x val="-0.10017792494344011"/>
                  <c:y val="0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430B7E1-1D6C-4B99-AA5D-FBCA97AF491D}" type="CELLRANGE">
                      <a:rPr lang="en-US" baseline="0" dirty="0"/>
                      <a:pPr>
                        <a:defRPr/>
                      </a:pPr>
                      <a:t>[ДИАПАЗОН ЯЧЕЕК]</a:t>
                    </a:fld>
                    <a:r>
                      <a:rPr lang="en-US" baseline="0" dirty="0"/>
                      <a:t>; </a:t>
                    </a:r>
                    <a:fld id="{2EEFB2CB-9644-4E79-B9ED-B6655F9035B9}" type="VALUE">
                      <a:rPr lang="en-US" baseline="0" dirty="0"/>
                      <a:pPr>
                        <a:defRPr/>
                      </a:pPr>
                      <a:t>[ЗНАЧЕНИЕ]</a:t>
                    </a:fld>
                    <a:endParaRPr lang="en-US" baseline="0" dirty="0"/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0000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4801164277542235"/>
                      <c:h val="0.32212491167247354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5930-442E-B17F-31451944D7C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30-442E-B17F-31451944D7C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30-442E-B17F-31451944D7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Лист1!$A$2:$A$5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0.88300000000000001</c:v>
                </c:pt>
                <c:pt idx="1">
                  <c:v>0.11700000000000001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Лист1!$A$2:$A$3</c15:f>
                <c15:dlblRangeCache>
                  <c:ptCount val="2"/>
                  <c:pt idx="0">
                    <c:v>Программные расходы</c:v>
                  </c:pt>
                  <c:pt idx="1">
                    <c:v>Непрограммные расходы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5930-442E-B17F-31451944D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работников, чел.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059617466719907E-2"/>
                  <c:y val="6.5962849882391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D8-4F5D-8C99-CAB8ABB221F9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D8-4F5D-8C99-CAB8ABB221F9}"/>
                </c:ext>
              </c:extLst>
            </c:dLbl>
            <c:dLbl>
              <c:idx val="2"/>
              <c:layout>
                <c:manualLayout>
                  <c:x val="-5.0217732501941517E-2"/>
                  <c:y val="0.18877927964303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D8-4F5D-8C99-CAB8ABB221F9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D8-4F5D-8C99-CAB8ABB22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14434</c:v>
                </c:pt>
                <c:pt idx="1">
                  <c:v>14910</c:v>
                </c:pt>
                <c:pt idx="2">
                  <c:v>14914</c:v>
                </c:pt>
                <c:pt idx="3">
                  <c:v>14914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D8-4F5D-8C99-CAB8ABB22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Среднемесячная номинальная начисленная заработная плата,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2127952755905537E-2"/>
                  <c:y val="0.160363448870744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67-42B7-9F8A-FDEF821DBFC7}"/>
                </c:ext>
              </c:extLst>
            </c:dLbl>
            <c:dLbl>
              <c:idx val="1"/>
              <c:layout>
                <c:manualLayout>
                  <c:x val="-5.5870078740157529E-2"/>
                  <c:y val="0.138934038700426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67-42B7-9F8A-FDEF821DBFC7}"/>
                </c:ext>
              </c:extLst>
            </c:dLbl>
            <c:dLbl>
              <c:idx val="2"/>
              <c:layout>
                <c:manualLayout>
                  <c:x val="-5.0217629046369207E-2"/>
                  <c:y val="0.150744405371831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67-42B7-9F8A-FDEF821DBFC7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67-42B7-9F8A-FDEF821DBF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45793.4</c:v>
                </c:pt>
                <c:pt idx="1">
                  <c:v>51038.9</c:v>
                </c:pt>
                <c:pt idx="2">
                  <c:v>54840.9</c:v>
                </c:pt>
                <c:pt idx="3">
                  <c:v>58946.9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367-42B7-9F8A-FDEF821DBF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реализации продукции сельского хозяйства,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BF-49D5-A085-381D89FD540B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BF-49D5-A085-381D89FD540B}"/>
                </c:ext>
              </c:extLst>
            </c:dLbl>
            <c:dLbl>
              <c:idx val="2"/>
              <c:layout>
                <c:manualLayout>
                  <c:x val="-5.0217645871189272E-2"/>
                  <c:y val="0.14513794270614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BF-49D5-A085-381D89FD540B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BF-49D5-A085-381D89FD5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15537887</c:v>
                </c:pt>
                <c:pt idx="1">
                  <c:v>17308583</c:v>
                </c:pt>
                <c:pt idx="2">
                  <c:v>18311568</c:v>
                </c:pt>
                <c:pt idx="3">
                  <c:v>19336922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3BF-49D5-A085-381D89FD5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работ и услуг,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06-46F2-A94E-BE8FB55626EA}"/>
                </c:ext>
              </c:extLst>
            </c:dLbl>
            <c:dLbl>
              <c:idx val="1"/>
              <c:layout>
                <c:manualLayout>
                  <c:x val="-5.0314465408805034E-2"/>
                  <c:y val="0.12772133526850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06-46F2-A94E-BE8FB55626EA}"/>
                </c:ext>
              </c:extLst>
            </c:dLbl>
            <c:dLbl>
              <c:idx val="2"/>
              <c:layout>
                <c:manualLayout>
                  <c:x val="-5.0217645871189272E-2"/>
                  <c:y val="0.145137942706140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06-46F2-A94E-BE8FB55626EA}"/>
                </c:ext>
              </c:extLst>
            </c:dLbl>
            <c:dLbl>
              <c:idx val="3"/>
              <c:layout>
                <c:manualLayout>
                  <c:x val="0"/>
                  <c:y val="0.180570241438076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06-46F2-A94E-BE8FB55626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4525222.8</c:v>
                </c:pt>
                <c:pt idx="1">
                  <c:v>4855467.3</c:v>
                </c:pt>
                <c:pt idx="2">
                  <c:v>5265924.7</c:v>
                </c:pt>
                <c:pt idx="3">
                  <c:v>5733891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306-46F2-A94E-BE8FB5562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инвестиций в основной капитал, тыс. руб.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4905660377358513E-2"/>
                  <c:y val="9.8693759071117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01-460A-AC98-52411646362A}"/>
                </c:ext>
              </c:extLst>
            </c:dLbl>
            <c:dLbl>
              <c:idx val="1"/>
              <c:layout>
                <c:manualLayout>
                  <c:x val="-8.9203412073490862E-2"/>
                  <c:y val="0.184604021210728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01-460A-AC98-52411646362A}"/>
                </c:ext>
              </c:extLst>
            </c:dLbl>
            <c:dLbl>
              <c:idx val="2"/>
              <c:layout>
                <c:manualLayout>
                  <c:x val="-1.1328740157480416E-2"/>
                  <c:y val="-7.7222164991060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01-460A-AC98-52411646362A}"/>
                </c:ext>
              </c:extLst>
            </c:dLbl>
            <c:dLbl>
              <c:idx val="3"/>
              <c:layout>
                <c:manualLayout>
                  <c:x val="-5.5555555555556572E-3"/>
                  <c:y val="-6.7645740284625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01-460A-AC98-524116463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2551196</c:v>
                </c:pt>
                <c:pt idx="1">
                  <c:v>9753333</c:v>
                </c:pt>
                <c:pt idx="2">
                  <c:v>597403.69999999995</c:v>
                </c:pt>
                <c:pt idx="3">
                  <c:v>308788.90000000002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01-460A-AC98-524116463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273896"/>
        <c:axId val="612080432"/>
      </c:lineChart>
      <c:catAx>
        <c:axId val="4152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12080432"/>
        <c:crosses val="autoZero"/>
        <c:auto val="1"/>
        <c:lblAlgn val="ctr"/>
        <c:lblOffset val="100"/>
        <c:noMultiLvlLbl val="0"/>
      </c:catAx>
      <c:valAx>
        <c:axId val="612080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2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0555555555555561E-2"/>
          <c:y val="0.8798408910362564"/>
          <c:w val="0.9"/>
          <c:h val="9.9474455063200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23884798275819"/>
          <c:y val="0.21109396380223186"/>
          <c:w val="0.43589195176921625"/>
          <c:h val="0.80051386969308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2-7535-49DC-9124-2B3819472DA8}"/>
              </c:ext>
            </c:extLst>
          </c:dPt>
          <c:dLbls>
            <c:dLbl>
              <c:idx val="0"/>
              <c:layout>
                <c:manualLayout>
                  <c:x val="1.4273718902820812E-2"/>
                  <c:y val="-0.129505192425168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1791351722304011"/>
                  <c:y val="-0.10930230544639465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10134340421002777"/>
                  <c:y val="1.8706198683014347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7.3675905511810927E-2"/>
                  <c:y val="0.13866098442031949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7.7078082075232396E-2"/>
                  <c:y val="0.32708132314248739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0.17413937061441392"/>
                  <c:y val="-7.8725342594240466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2.9974809695923706E-2"/>
                  <c:y val="0.27181698805670063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7.8505453965514477E-2"/>
                  <c:y val="0.1593606510853828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10848026366143818"/>
                  <c:y val="0.13220862053208521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0.23337530406112028"/>
                  <c:y val="0.17932197846069486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0.16067333333333333"/>
                  <c:y val="0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layout>
                <c:manualLayout>
                  <c:x val="-0.39609564335753383"/>
                  <c:y val="5.832832288755597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23011460222797"/>
                      <c:h val="0.18667198976426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0.0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Лист1!$A$2:$A$13</c:f>
              <c:strCache>
                <c:ptCount val="12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  <c:pt idx="11">
                  <c:v>Обслуживание государственного (муниципального)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1.111</c:v>
                </c:pt>
                <c:pt idx="1">
                  <c:v>10.095000000000001</c:v>
                </c:pt>
                <c:pt idx="2">
                  <c:v>172.41399999999999</c:v>
                </c:pt>
                <c:pt idx="3">
                  <c:v>0.3</c:v>
                </c:pt>
                <c:pt idx="4">
                  <c:v>50.281999999999996</c:v>
                </c:pt>
                <c:pt idx="5">
                  <c:v>762.63800000000003</c:v>
                </c:pt>
                <c:pt idx="6">
                  <c:v>38.066000000000003</c:v>
                </c:pt>
                <c:pt idx="7">
                  <c:v>15.132</c:v>
                </c:pt>
                <c:pt idx="8">
                  <c:v>120.874</c:v>
                </c:pt>
                <c:pt idx="9">
                  <c:v>167.828</c:v>
                </c:pt>
                <c:pt idx="10">
                  <c:v>5.3789999999999996</c:v>
                </c:pt>
                <c:pt idx="11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23884798275819"/>
          <c:y val="0.21109396380223186"/>
          <c:w val="0.43589195176921625"/>
          <c:h val="0.80051386969308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Lbls>
            <c:dLbl>
              <c:idx val="0"/>
              <c:layout>
                <c:manualLayout>
                  <c:x val="1.8273700787401478E-2"/>
                  <c:y val="-0.111334346727106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093994750656169"/>
                      <c:h val="7.6980042845210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1791351722304011"/>
                  <c:y val="-0.10930230544639465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11067674540682415"/>
                  <c:y val="2.795866723055361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0.10300923884514426"/>
                  <c:y val="0.203427871825722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7.7078082075232396E-2"/>
                  <c:y val="0.32708132314248739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0.19680608923884524"/>
                  <c:y val="-4.40288995716571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5.9308136482939679E-2"/>
                  <c:y val="0.4244817649225147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0.14383874015748033"/>
                  <c:y val="0.30045996129287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18848031496062992"/>
                  <c:y val="0.213167125098033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0.34804199475065617"/>
                  <c:y val="7.75455690249745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0.16067333333333333"/>
                  <c:y val="0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layout>
                <c:manualLayout>
                  <c:x val="-0.39609564335753383"/>
                  <c:y val="5.832832288755597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23011460222797"/>
                      <c:h val="0.18667198976426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0.0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Лист1!$A$2:$A$12</c:f>
              <c:strCache>
                <c:ptCount val="11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1.111</c:v>
                </c:pt>
                <c:pt idx="1">
                  <c:v>12.827999999999999</c:v>
                </c:pt>
                <c:pt idx="2">
                  <c:v>90.048000000000002</c:v>
                </c:pt>
                <c:pt idx="3">
                  <c:v>0.32600000000000001</c:v>
                </c:pt>
                <c:pt idx="4">
                  <c:v>67.397999999999996</c:v>
                </c:pt>
                <c:pt idx="5">
                  <c:v>790.37599999999998</c:v>
                </c:pt>
                <c:pt idx="6">
                  <c:v>33.116999999999997</c:v>
                </c:pt>
                <c:pt idx="7">
                  <c:v>15.132</c:v>
                </c:pt>
                <c:pt idx="8">
                  <c:v>120.17700000000001</c:v>
                </c:pt>
                <c:pt idx="9">
                  <c:v>32.274999999999999</c:v>
                </c:pt>
                <c:pt idx="10">
                  <c:v>8.8960000000000008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23884798275819"/>
          <c:y val="0.21109396380223186"/>
          <c:w val="0.43589195176921625"/>
          <c:h val="0.80051386969308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glow>
                <a:schemeClr val="accent1">
                  <a:alpha val="40000"/>
                </a:schemeClr>
              </a:glow>
              <a:softEdge rad="0"/>
            </a:effectLst>
            <a:scene3d>
              <a:camera prst="orthographicFront"/>
              <a:lightRig rig="threePt" dir="t"/>
            </a:scene3d>
            <a:sp3d>
              <a:bevelT w="165100" prst="coolSlant"/>
              <a:bevelB prst="angle"/>
            </a:sp3d>
          </c:spPr>
          <c:explosion val="2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1-7535-49DC-9124-2B3819472D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3-7535-49DC-9124-2B3819472D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5-7535-49DC-9124-2B3819472D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7-7535-49DC-9124-2B3819472D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0-7535-49DC-9124-2B3819472DA8}"/>
              </c:ext>
            </c:extLst>
          </c:dPt>
          <c:dPt>
            <c:idx val="5"/>
            <c:bubble3D val="0"/>
            <c:explosion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8-7535-49DC-9124-2B3819472DA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D-7535-49DC-9124-2B3819472DA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E-7535-49DC-9124-2B3819472DA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1-7535-49DC-9124-2B3819472DA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A-7535-49DC-9124-2B3819472DA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0F-7535-49DC-9124-2B3819472DA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  <a:bevelB prst="angle"/>
              </a:sp3d>
            </c:spPr>
            <c:extLst>
              <c:ext xmlns:c16="http://schemas.microsoft.com/office/drawing/2014/chart" uri="{C3380CC4-5D6E-409C-BE32-E72D297353CC}">
                <c16:uniqueId val="{00000012-7535-49DC-9124-2B3819472DA8}"/>
              </c:ext>
            </c:extLst>
          </c:dPt>
          <c:dLbls>
            <c:dLbl>
              <c:idx val="0"/>
              <c:layout>
                <c:manualLayout>
                  <c:x val="1.9607034120734907E-2"/>
                  <c:y val="-8.35769376056149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35-49DC-9124-2B3819472DA8}"/>
                </c:ext>
              </c:extLst>
            </c:dLbl>
            <c:dLbl>
              <c:idx val="1"/>
              <c:layout>
                <c:manualLayout>
                  <c:x val="0.21646850393700787"/>
                  <c:y val="-4.54222249420904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37206741106545"/>
                      <c:h val="0.1432053064228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535-49DC-9124-2B3819472DA8}"/>
                </c:ext>
              </c:extLst>
            </c:dLbl>
            <c:dLbl>
              <c:idx val="2"/>
              <c:layout>
                <c:manualLayout>
                  <c:x val="0.11067674540682425"/>
                  <c:y val="4.415038297323613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35-49DC-9124-2B3819472DA8}"/>
                </c:ext>
              </c:extLst>
            </c:dLbl>
            <c:dLbl>
              <c:idx val="3"/>
              <c:layout>
                <c:manualLayout>
                  <c:x val="8.700923884514436E-2"/>
                  <c:y val="0.203427871825722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35-49DC-9124-2B3819472DA8}"/>
                </c:ext>
              </c:extLst>
            </c:dLbl>
            <c:dLbl>
              <c:idx val="4"/>
              <c:layout>
                <c:manualLayout>
                  <c:x val="8.7744776902887137E-2"/>
                  <c:y val="0.368717240917066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535-49DC-9124-2B3819472DA8}"/>
                </c:ext>
              </c:extLst>
            </c:dLbl>
            <c:dLbl>
              <c:idx val="5"/>
              <c:layout>
                <c:manualLayout>
                  <c:x val="0.24880608923884515"/>
                  <c:y val="-2.5524081580020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35-49DC-9124-2B3819472DA8}"/>
                </c:ext>
              </c:extLst>
            </c:dLbl>
            <c:dLbl>
              <c:idx val="6"/>
              <c:layout>
                <c:manualLayout>
                  <c:x val="-8.4641469816272963E-2"/>
                  <c:y val="0.431421071669378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35-49DC-9124-2B3819472DA8}"/>
                </c:ext>
              </c:extLst>
            </c:dLbl>
            <c:dLbl>
              <c:idx val="7"/>
              <c:layout>
                <c:manualLayout>
                  <c:x val="-0.16250540682414699"/>
                  <c:y val="0.330530290529285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535-49DC-9124-2B3819472DA8}"/>
                </c:ext>
              </c:extLst>
            </c:dLbl>
            <c:dLbl>
              <c:idx val="8"/>
              <c:layout>
                <c:manualLayout>
                  <c:x val="-0.21381364829396327"/>
                  <c:y val="0.23861124983653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535-49DC-9124-2B3819472DA8}"/>
                </c:ext>
              </c:extLst>
            </c:dLbl>
            <c:dLbl>
              <c:idx val="9"/>
              <c:layout>
                <c:manualLayout>
                  <c:x val="-0.39870866141732281"/>
                  <c:y val="0.1284338185019766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499479683608971"/>
                      <c:h val="0.1432053064228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535-49DC-9124-2B3819472DA8}"/>
                </c:ext>
              </c:extLst>
            </c:dLbl>
            <c:dLbl>
              <c:idx val="10"/>
              <c:layout>
                <c:manualLayout>
                  <c:x val="-0.20334000000000005"/>
                  <c:y val="2.313193315972317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65826311768816"/>
                      <c:h val="0.189631696160154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7535-49DC-9124-2B3819472DA8}"/>
                </c:ext>
              </c:extLst>
            </c:dLbl>
            <c:dLbl>
              <c:idx val="11"/>
              <c:layout>
                <c:manualLayout>
                  <c:x val="-0.39609564335753383"/>
                  <c:y val="5.8328322887555975E-2"/>
                </c:manualLayout>
              </c:layout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223011460222797"/>
                      <c:h val="0.18667198976426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7535-49DC-9124-2B3819472DA8}"/>
                </c:ext>
              </c:extLst>
            </c:dLbl>
            <c:numFmt formatCode="0.0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no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Лист1!$A$2:$A$13</c:f>
              <c:strCache>
                <c:ptCount val="11"/>
                <c:pt idx="0">
                  <c:v>Здравоохранение</c:v>
                </c:pt>
                <c:pt idx="1">
                  <c:v>Физическая культура и спорт</c:v>
                </c:pt>
                <c:pt idx="2">
                  <c:v>Социальная политика</c:v>
                </c:pt>
                <c:pt idx="3">
                  <c:v>Национальная безопасность и правоохранительная деятельность</c:v>
                </c:pt>
                <c:pt idx="4">
                  <c:v>Культура и кинематография</c:v>
                </c:pt>
                <c:pt idx="5">
                  <c:v>Образование</c:v>
                </c:pt>
                <c:pt idx="6">
                  <c:v>Межбюджетные трансферты</c:v>
                </c:pt>
                <c:pt idx="7">
                  <c:v>Охрана окружающей среды</c:v>
                </c:pt>
                <c:pt idx="8">
                  <c:v>Общегосударственные вопросы</c:v>
                </c:pt>
                <c:pt idx="9">
                  <c:v>Национальная экономика</c:v>
                </c:pt>
                <c:pt idx="10">
                  <c:v>Жилищно-коммунальное хозяйство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1.111</c:v>
                </c:pt>
                <c:pt idx="1">
                  <c:v>12.827999999999999</c:v>
                </c:pt>
                <c:pt idx="2">
                  <c:v>106.94799999999999</c:v>
                </c:pt>
                <c:pt idx="3">
                  <c:v>0.32600000000000001</c:v>
                </c:pt>
                <c:pt idx="4">
                  <c:v>67.397999999999996</c:v>
                </c:pt>
                <c:pt idx="5">
                  <c:v>785.19100000000003</c:v>
                </c:pt>
                <c:pt idx="6">
                  <c:v>30.452999999999999</c:v>
                </c:pt>
                <c:pt idx="7">
                  <c:v>15.132</c:v>
                </c:pt>
                <c:pt idx="8">
                  <c:v>128.92400000000001</c:v>
                </c:pt>
                <c:pt idx="9">
                  <c:v>31.593</c:v>
                </c:pt>
                <c:pt idx="10">
                  <c:v>0.996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E-4CE7-B9B4-7FE17F53D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0.06324</cdr:x>
      <cdr:y>0.75972</cdr:y>
    </cdr:from>
    <cdr:to>
      <cdr:x>0.35441</cdr:x>
      <cdr:y>0.93985</cdr:y>
    </cdr:to>
    <cdr:sp macro="" textlink="">
      <cdr:nvSpPr>
        <cdr:cNvPr id="2" name="AutoShape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8941" y="1928335"/>
          <a:ext cx="1238250" cy="4572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DED4DD"/>
        </a:solidFill>
        <a:ln xmlns:a="http://schemas.openxmlformats.org/drawingml/2006/main" w="25400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 wrap="none" lIns="90000" tIns="46800" rIns="90000" bIns="46800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ru-RU" altLang="ru-RU" sz="1800" b="1" dirty="0" smtClean="0">
              <a:solidFill>
                <a:schemeClr val="tx2"/>
              </a:solidFill>
            </a:rPr>
            <a:t>2024 год</a:t>
          </a:r>
          <a:endParaRPr lang="ru-RU" altLang="ru-RU" sz="1800" b="1" dirty="0">
            <a:solidFill>
              <a:schemeClr val="tx2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0.09043</cdr:x>
      <cdr:y>0.74141</cdr:y>
    </cdr:from>
    <cdr:to>
      <cdr:x>0.36348</cdr:x>
      <cdr:y>0.92526</cdr:y>
    </cdr:to>
    <cdr:sp macro="" textlink="">
      <cdr:nvSpPr>
        <cdr:cNvPr id="2" name="AutoShape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0122" y="1843760"/>
          <a:ext cx="1238250" cy="4572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rgbClr val="DED4DD"/>
        </a:solidFill>
        <a:ln xmlns:a="http://schemas.openxmlformats.org/drawingml/2006/main" w="25400">
          <a:solidFill>
            <a:schemeClr val="tx1"/>
          </a:solidFill>
          <a:round/>
          <a:headEnd/>
          <a:tailEnd/>
        </a:ln>
      </cdr:spPr>
      <cdr:txBody>
        <a:bodyPr xmlns:a="http://schemas.openxmlformats.org/drawingml/2006/main" wrap="none" lIns="90000" tIns="46800" rIns="90000" bIns="4680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0"/>
            </a:spcBef>
            <a:buFontTx/>
            <a:buNone/>
          </a:pPr>
          <a:r>
            <a:rPr lang="ru-RU" altLang="ru-RU" sz="1800" b="1" dirty="0" smtClean="0">
              <a:solidFill>
                <a:schemeClr val="tx2"/>
              </a:solidFill>
            </a:rPr>
            <a:t>2025 год</a:t>
          </a:r>
          <a:endParaRPr lang="ru-RU" altLang="ru-RU" sz="1800" b="1" dirty="0">
            <a:solidFill>
              <a:schemeClr val="tx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1F865-2992-436F-BC02-1ECE020B4F8A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042BB-B9F5-40B7-B520-A9DD17B88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040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29187" cy="3698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0CA217-5FC7-4CB2-8823-678E0359B9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0286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941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6705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278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106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0546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1931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4630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593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084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58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2097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9286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68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988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6869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442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205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98988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76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12069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4921F0F-C006-4982-ADDE-B8A325C594A5}" type="slidenum">
              <a:rPr lang="ru-RU" altLang="ru-RU" smtClean="0"/>
              <a:pPr>
                <a:spcBef>
                  <a:spcPct val="0"/>
                </a:spcBef>
              </a:pPr>
              <a:t>84</a:t>
            </a:fld>
            <a:endParaRPr lang="ru-RU" alt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7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565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340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2658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59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69AA97-C5F1-4EB8-8ECE-311231169B08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0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870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0CA217-5FC7-4CB2-8823-678E0359B944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270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CEEC3-08A0-43D1-804B-8AE207774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4541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F70E0-EA38-4846-A926-AEE962456D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503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401B4-9517-4E0B-9CE7-E576A585B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5053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2B8EF-3715-491F-921E-31F4BF5FA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442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889C-D942-4FFC-8999-23F5342B94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217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80C40-58E8-410E-8EAD-2C84F91B89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051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8E015-82AE-4384-8D5F-65B2964E29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75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B705C-8769-4717-829F-17F958BE28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57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32369-64E3-4012-8B7D-B7901ECEA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77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6DE9-3795-4DB0-9848-F68C6818C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1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978BA-ADE6-41CC-BD31-AF7E25649C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190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2A1C1-5F1A-4ECD-B58F-5240D04A5E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6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A2950-3B90-4B15-BC4B-4C52D398CF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613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F1029E3-2ABE-425A-B803-F96A588BA5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10.xml"/><Relationship Id="rId18" Type="http://schemas.openxmlformats.org/officeDocument/2006/relationships/slide" Target="slide24.xml"/><Relationship Id="rId3" Type="http://schemas.openxmlformats.org/officeDocument/2006/relationships/slide" Target="slide5.xml"/><Relationship Id="rId21" Type="http://schemas.openxmlformats.org/officeDocument/2006/relationships/slide" Target="slide14.xml"/><Relationship Id="rId7" Type="http://schemas.openxmlformats.org/officeDocument/2006/relationships/slide" Target="slide7.xml"/><Relationship Id="rId12" Type="http://schemas.openxmlformats.org/officeDocument/2006/relationships/slide" Target="slide21.xml"/><Relationship Id="rId17" Type="http://schemas.openxmlformats.org/officeDocument/2006/relationships/slide" Target="slide12.xml"/><Relationship Id="rId2" Type="http://schemas.openxmlformats.org/officeDocument/2006/relationships/notesSlide" Target="../notesSlides/notesSlide1.xml"/><Relationship Id="rId16" Type="http://schemas.openxmlformats.org/officeDocument/2006/relationships/slide" Target="slide23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11.xml"/><Relationship Id="rId10" Type="http://schemas.openxmlformats.org/officeDocument/2006/relationships/slide" Target="slide20.xml"/><Relationship Id="rId19" Type="http://schemas.openxmlformats.org/officeDocument/2006/relationships/slide" Target="slide13.xml"/><Relationship Id="rId4" Type="http://schemas.openxmlformats.org/officeDocument/2006/relationships/slide" Target="slide16.xml"/><Relationship Id="rId9" Type="http://schemas.openxmlformats.org/officeDocument/2006/relationships/slide" Target="slide8.xml"/><Relationship Id="rId14" Type="http://schemas.openxmlformats.org/officeDocument/2006/relationships/slide" Target="slide22.xml"/><Relationship Id="rId22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13" Type="http://schemas.openxmlformats.org/officeDocument/2006/relationships/slide" Target="slide32.xml"/><Relationship Id="rId18" Type="http://schemas.openxmlformats.org/officeDocument/2006/relationships/slide" Target="slide51.xml"/><Relationship Id="rId3" Type="http://schemas.openxmlformats.org/officeDocument/2006/relationships/slide" Target="slide27.xml"/><Relationship Id="rId7" Type="http://schemas.openxmlformats.org/officeDocument/2006/relationships/slide" Target="slide29.xml"/><Relationship Id="rId12" Type="http://schemas.openxmlformats.org/officeDocument/2006/relationships/slide" Target="slide48.xml"/><Relationship Id="rId17" Type="http://schemas.openxmlformats.org/officeDocument/2006/relationships/slide" Target="slide37.xml"/><Relationship Id="rId2" Type="http://schemas.openxmlformats.org/officeDocument/2006/relationships/notesSlide" Target="../notesSlides/notesSlide2.xml"/><Relationship Id="rId16" Type="http://schemas.openxmlformats.org/officeDocument/2006/relationships/slide" Target="slide5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31.xml"/><Relationship Id="rId5" Type="http://schemas.openxmlformats.org/officeDocument/2006/relationships/slide" Target="slide28.xml"/><Relationship Id="rId15" Type="http://schemas.openxmlformats.org/officeDocument/2006/relationships/slide" Target="slide36.xml"/><Relationship Id="rId10" Type="http://schemas.openxmlformats.org/officeDocument/2006/relationships/slide" Target="slide47.xml"/><Relationship Id="rId4" Type="http://schemas.openxmlformats.org/officeDocument/2006/relationships/slide" Target="slide38.xml"/><Relationship Id="rId9" Type="http://schemas.openxmlformats.org/officeDocument/2006/relationships/slide" Target="slide30.xml"/><Relationship Id="rId14" Type="http://schemas.openxmlformats.org/officeDocument/2006/relationships/slide" Target="slide4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8.xml"/><Relationship Id="rId13" Type="http://schemas.openxmlformats.org/officeDocument/2006/relationships/slide" Target="slide57.xml"/><Relationship Id="rId18" Type="http://schemas.openxmlformats.org/officeDocument/2006/relationships/slide" Target="slide73.xml"/><Relationship Id="rId26" Type="http://schemas.openxmlformats.org/officeDocument/2006/relationships/slide" Target="slide94.xml"/><Relationship Id="rId3" Type="http://schemas.openxmlformats.org/officeDocument/2006/relationships/slide" Target="slide52.xml"/><Relationship Id="rId21" Type="http://schemas.openxmlformats.org/officeDocument/2006/relationships/slide" Target="slide61.xml"/><Relationship Id="rId7" Type="http://schemas.openxmlformats.org/officeDocument/2006/relationships/slide" Target="slide54.xml"/><Relationship Id="rId12" Type="http://schemas.openxmlformats.org/officeDocument/2006/relationships/slide" Target="slide70.xml"/><Relationship Id="rId17" Type="http://schemas.openxmlformats.org/officeDocument/2006/relationships/slide" Target="slide59.xml"/><Relationship Id="rId25" Type="http://schemas.openxmlformats.org/officeDocument/2006/relationships/slide" Target="slide63.xml"/><Relationship Id="rId2" Type="http://schemas.openxmlformats.org/officeDocument/2006/relationships/notesSlide" Target="../notesSlides/notesSlide3.xml"/><Relationship Id="rId16" Type="http://schemas.openxmlformats.org/officeDocument/2006/relationships/slide" Target="slide72.xml"/><Relationship Id="rId20" Type="http://schemas.openxmlformats.org/officeDocument/2006/relationships/slide" Target="slide7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11" Type="http://schemas.openxmlformats.org/officeDocument/2006/relationships/slide" Target="slide56.xml"/><Relationship Id="rId24" Type="http://schemas.openxmlformats.org/officeDocument/2006/relationships/slide" Target="slide76.xml"/><Relationship Id="rId5" Type="http://schemas.openxmlformats.org/officeDocument/2006/relationships/slide" Target="slide53.xml"/><Relationship Id="rId15" Type="http://schemas.openxmlformats.org/officeDocument/2006/relationships/slide" Target="slide58.xml"/><Relationship Id="rId23" Type="http://schemas.openxmlformats.org/officeDocument/2006/relationships/slide" Target="slide62.xml"/><Relationship Id="rId10" Type="http://schemas.openxmlformats.org/officeDocument/2006/relationships/slide" Target="slide69.xml"/><Relationship Id="rId19" Type="http://schemas.openxmlformats.org/officeDocument/2006/relationships/slide" Target="slide60.xml"/><Relationship Id="rId4" Type="http://schemas.openxmlformats.org/officeDocument/2006/relationships/slide" Target="slide66.xml"/><Relationship Id="rId9" Type="http://schemas.openxmlformats.org/officeDocument/2006/relationships/slide" Target="slide55.xml"/><Relationship Id="rId14" Type="http://schemas.openxmlformats.org/officeDocument/2006/relationships/slide" Target="slide71.xml"/><Relationship Id="rId22" Type="http://schemas.openxmlformats.org/officeDocument/2006/relationships/slide" Target="slide7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5"/>
            <a:ext cx="9144000" cy="696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52400" y="685800"/>
            <a:ext cx="922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8000" b="1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2286000" y="2551113"/>
            <a:ext cx="4572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 rot="10800000" flipV="1">
            <a:off x="457200" y="838200"/>
            <a:ext cx="8305800" cy="487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35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3500" b="1" dirty="0" smtClean="0">
                <a:solidFill>
                  <a:schemeClr val="tx2"/>
                </a:solidFill>
                <a:latin typeface="Times New Roman" pitchFamily="18" charset="0"/>
              </a:rPr>
              <a:t>БЮДЖЕТ </a:t>
            </a:r>
            <a:r>
              <a:rPr lang="ru-RU" sz="3500" b="1" dirty="0">
                <a:solidFill>
                  <a:schemeClr val="tx2"/>
                </a:solidFill>
                <a:latin typeface="Times New Roman" pitchFamily="18" charset="0"/>
              </a:rPr>
              <a:t>ДЛЯ ГРАЖДАН</a:t>
            </a:r>
          </a:p>
          <a:p>
            <a:pPr algn="ctr" eaLnBrk="1" hangingPunct="1"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к Решению</a:t>
            </a:r>
            <a:endParaRPr lang="ru-RU" sz="25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Представительного Собрания </a:t>
            </a:r>
            <a:b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Курского района Курской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области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о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т 9 декабря 2022 года № 33-4-278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25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«О бюджете Курского района Курской области на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год и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на плановый период </a:t>
            </a:r>
          </a:p>
          <a:p>
            <a:pPr algn="ctr" eaLnBrk="1" hangingPunct="1">
              <a:defRPr/>
            </a:pP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и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годы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»</a:t>
            </a:r>
          </a:p>
          <a:p>
            <a:pPr algn="ctr" eaLnBrk="1" hangingPunct="1">
              <a:defRPr/>
            </a:pPr>
            <a:endParaRPr lang="ru-RU" sz="25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078" name="Picture 19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295400" cy="15938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11"/>
          <p:cNvSpPr>
            <a:spLocks noChangeArrowheads="1"/>
          </p:cNvSpPr>
          <p:nvPr/>
        </p:nvSpPr>
        <p:spPr bwMode="auto">
          <a:xfrm>
            <a:off x="6305550" y="5466557"/>
            <a:ext cx="28194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Курский район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</a:rPr>
              <a:t>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2022 </a:t>
            </a:r>
            <a:r>
              <a:rPr lang="ru-RU" altLang="ru-RU" sz="2000" dirty="0">
                <a:latin typeface="Times New Roman" panose="02020603050405020304" pitchFamily="18" charset="0"/>
              </a:rPr>
              <a:t>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3557" name="AutoShape 11"/>
          <p:cNvSpPr>
            <a:spLocks noChangeArrowheads="1"/>
          </p:cNvSpPr>
          <p:nvPr/>
        </p:nvSpPr>
        <p:spPr bwMode="auto">
          <a:xfrm>
            <a:off x="152400" y="1981200"/>
            <a:ext cx="56388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</a:rPr>
              <a:t>ГРАЖДАНИН </a:t>
            </a:r>
            <a:r>
              <a:rPr lang="ru-RU" sz="2400" b="1" dirty="0" smtClean="0">
                <a:latin typeface="Times New Roman" pitchFamily="18" charset="0"/>
              </a:rPr>
              <a:t>- как </a:t>
            </a:r>
            <a:r>
              <a:rPr lang="ru-RU" sz="2400" dirty="0">
                <a:latin typeface="Times New Roman" pitchFamily="18" charset="0"/>
              </a:rPr>
              <a:t>налогоплательщик,</a:t>
            </a:r>
            <a:r>
              <a:rPr lang="ru-RU" sz="2400" i="1" dirty="0"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</a:rPr>
              <a:t>формирует </a:t>
            </a:r>
            <a:r>
              <a:rPr lang="ru-RU" sz="2400" b="1" dirty="0">
                <a:latin typeface="Times New Roman" pitchFamily="18" charset="0"/>
              </a:rPr>
              <a:t>доходную часть бюджета</a:t>
            </a:r>
            <a:endParaRPr lang="en-US" sz="2400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dirty="0">
              <a:latin typeface="Times New Roman" pitchFamily="18" charset="0"/>
            </a:endParaRPr>
          </a:p>
          <a:p>
            <a:pPr algn="ctr">
              <a:defRPr/>
            </a:pPr>
            <a:endParaRPr lang="ru-RU" sz="2200" dirty="0">
              <a:latin typeface="Arial" charset="0"/>
            </a:endParaRPr>
          </a:p>
        </p:txBody>
      </p:sp>
      <p:sp>
        <p:nvSpPr>
          <p:cNvPr id="9222" name="AutoShape 11"/>
          <p:cNvSpPr>
            <a:spLocks noChangeArrowheads="1"/>
          </p:cNvSpPr>
          <p:nvPr/>
        </p:nvSpPr>
        <p:spPr bwMode="auto">
          <a:xfrm>
            <a:off x="381000" y="288671"/>
            <a:ext cx="8305800" cy="106705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Как граждане участвуют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3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бюджетном процессе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 rot="7296956">
            <a:off x="5000587" y="396875"/>
            <a:ext cx="1778000" cy="4295775"/>
          </a:xfrm>
          <a:prstGeom prst="curvedRightArrow">
            <a:avLst>
              <a:gd name="adj1" fmla="val 25000"/>
              <a:gd name="adj2" fmla="val 526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558" name="AutoShape 11"/>
          <p:cNvSpPr>
            <a:spLocks noChangeArrowheads="1"/>
          </p:cNvSpPr>
          <p:nvPr/>
        </p:nvSpPr>
        <p:spPr bwMode="auto">
          <a:xfrm>
            <a:off x="3429000" y="3733800"/>
            <a:ext cx="5257800" cy="2667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b="1" dirty="0">
                <a:latin typeface="Times New Roman" pitchFamily="18" charset="0"/>
              </a:rPr>
              <a:t>ГРАЖДАНИН</a:t>
            </a:r>
            <a:r>
              <a:rPr lang="en-US" sz="2400" dirty="0">
                <a:latin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</a:rPr>
              <a:t>как получатель </a:t>
            </a:r>
            <a:endParaRPr lang="ru-RU" sz="2400" dirty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социальных гарантий в области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образования,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ЖКХ, культуры,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физической культуры,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спорта и других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направлений 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социальных гарантий населению</a:t>
            </a:r>
            <a:r>
              <a:rPr lang="en-US" sz="2400" dirty="0">
                <a:latin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формирует </a:t>
            </a:r>
            <a:r>
              <a:rPr lang="ru-RU" sz="2400" b="1" dirty="0" smtClean="0">
                <a:latin typeface="Times New Roman" pitchFamily="18" charset="0"/>
              </a:rPr>
              <a:t>расходную </a:t>
            </a:r>
            <a:r>
              <a:rPr lang="ru-RU" sz="2400" b="1" dirty="0">
                <a:latin typeface="Times New Roman" pitchFamily="18" charset="0"/>
              </a:rPr>
              <a:t>часть </a:t>
            </a:r>
            <a:r>
              <a:rPr lang="ru-RU" sz="2400" b="1" dirty="0" smtClean="0">
                <a:latin typeface="Times New Roman" pitchFamily="18" charset="0"/>
              </a:rPr>
              <a:t>бюджета</a:t>
            </a:r>
            <a:endParaRPr lang="ru-RU" sz="24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18101207">
            <a:off x="925708" y="2957512"/>
            <a:ext cx="1804987" cy="4371976"/>
          </a:xfrm>
          <a:prstGeom prst="curvedRightArrow">
            <a:avLst>
              <a:gd name="adj1" fmla="val 25000"/>
              <a:gd name="adj2" fmla="val 5268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456363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AutoShape 11"/>
          <p:cNvSpPr>
            <a:spLocks noChangeArrowheads="1"/>
          </p:cNvSpPr>
          <p:nvPr/>
        </p:nvSpPr>
        <p:spPr bwMode="auto">
          <a:xfrm>
            <a:off x="381000" y="381000"/>
            <a:ext cx="83820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Возможности влияния граждан на состав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24583" name="AutoShape 29"/>
          <p:cNvSpPr>
            <a:spLocks noChangeArrowheads="1"/>
          </p:cNvSpPr>
          <p:nvPr/>
        </p:nvSpPr>
        <p:spPr bwMode="auto">
          <a:xfrm>
            <a:off x="2095500" y="1282609"/>
            <a:ext cx="685800" cy="5334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4586" name="AutoShape 29"/>
          <p:cNvSpPr>
            <a:spLocks noChangeArrowheads="1"/>
          </p:cNvSpPr>
          <p:nvPr/>
        </p:nvSpPr>
        <p:spPr bwMode="auto">
          <a:xfrm>
            <a:off x="6400800" y="1278818"/>
            <a:ext cx="685800" cy="5334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05352"/>
            <a:ext cx="6920806" cy="4616123"/>
          </a:xfrm>
          <a:prstGeom prst="rect">
            <a:avLst/>
          </a:prstGeom>
        </p:spPr>
      </p:pic>
      <p:sp>
        <p:nvSpPr>
          <p:cNvPr id="24580" name="AutoShape 11"/>
          <p:cNvSpPr>
            <a:spLocks noChangeArrowheads="1"/>
          </p:cNvSpPr>
          <p:nvPr/>
        </p:nvSpPr>
        <p:spPr bwMode="auto">
          <a:xfrm>
            <a:off x="428090" y="1845002"/>
            <a:ext cx="39624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20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Публичные слушания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по рассмотрению 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проекта бюджета </a:t>
            </a:r>
          </a:p>
          <a:p>
            <a:pPr algn="ctr" eaLnBrk="1" hangingPunct="1">
              <a:defRPr/>
            </a:pPr>
            <a:r>
              <a:rPr lang="ru-RU" sz="2400">
                <a:solidFill>
                  <a:schemeClr val="tx2"/>
                </a:solidFill>
                <a:latin typeface="Times New Roman" pitchFamily="18" charset="0"/>
              </a:rPr>
              <a:t>Курского района</a:t>
            </a:r>
          </a:p>
          <a:p>
            <a:pPr algn="ctr">
              <a:defRPr/>
            </a:pPr>
            <a:endParaRPr lang="ru-RU" sz="2200">
              <a:latin typeface="Times New Roman" pitchFamily="18" charset="0"/>
            </a:endParaRPr>
          </a:p>
        </p:txBody>
      </p:sp>
      <p:sp>
        <p:nvSpPr>
          <p:cNvPr id="24581" name="AutoShape 11"/>
          <p:cNvSpPr>
            <a:spLocks noChangeArrowheads="1"/>
          </p:cNvSpPr>
          <p:nvPr/>
        </p:nvSpPr>
        <p:spPr bwMode="auto">
          <a:xfrm>
            <a:off x="4724400" y="1834956"/>
            <a:ext cx="39624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Публичные слушания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по рассмотрению проекта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 решения об исполнении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бюджета Курского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8836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11"/>
          <p:cNvSpPr>
            <a:spLocks noChangeArrowheads="1"/>
          </p:cNvSpPr>
          <p:nvPr/>
        </p:nvSpPr>
        <p:spPr bwMode="auto">
          <a:xfrm>
            <a:off x="1143000" y="2133600"/>
            <a:ext cx="7010400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000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100" b="1" dirty="0">
                <a:latin typeface="Times New Roman" pitchFamily="18" charset="0"/>
              </a:rPr>
              <a:t>…форма участия населения в осуществлении местного </a:t>
            </a:r>
          </a:p>
          <a:p>
            <a:pPr algn="ctr" eaLnBrk="1" hangingPunct="1">
              <a:defRPr/>
            </a:pPr>
            <a:r>
              <a:rPr lang="ru-RU" sz="2100" b="1" dirty="0">
                <a:latin typeface="Times New Roman" pitchFamily="18" charset="0"/>
              </a:rPr>
              <a:t>самоуправления </a:t>
            </a:r>
          </a:p>
          <a:p>
            <a:pPr algn="ctr" eaLnBrk="1" hangingPunct="1">
              <a:defRPr/>
            </a:pPr>
            <a:endParaRPr lang="ru-RU" sz="21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269" name="AutoShape 11"/>
          <p:cNvSpPr>
            <a:spLocks noChangeArrowheads="1"/>
          </p:cNvSpPr>
          <p:nvPr/>
        </p:nvSpPr>
        <p:spPr bwMode="auto">
          <a:xfrm>
            <a:off x="457200" y="5334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Публичные слушания – это…</a:t>
            </a:r>
          </a:p>
        </p:txBody>
      </p:sp>
      <p:sp>
        <p:nvSpPr>
          <p:cNvPr id="25606" name="AutoShape 29"/>
          <p:cNvSpPr>
            <a:spLocks noChangeArrowheads="1"/>
          </p:cNvSpPr>
          <p:nvPr/>
        </p:nvSpPr>
        <p:spPr bwMode="auto">
          <a:xfrm>
            <a:off x="4191000" y="1447800"/>
            <a:ext cx="7620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1271" name="AutoShape 11"/>
          <p:cNvSpPr>
            <a:spLocks noChangeArrowheads="1"/>
          </p:cNvSpPr>
          <p:nvPr/>
        </p:nvSpPr>
        <p:spPr bwMode="auto">
          <a:xfrm>
            <a:off x="609600" y="3124200"/>
            <a:ext cx="8077200" cy="3048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Публичные слушания </a:t>
            </a:r>
            <a:br>
              <a:rPr lang="ru-RU" altLang="ru-RU" sz="2500">
                <a:latin typeface="Times New Roman" panose="02020603050405020304" pitchFamily="18" charset="0"/>
              </a:rPr>
            </a:br>
            <a:endParaRPr lang="ru-RU" altLang="ru-RU" sz="25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организуются и проводятся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с целью выявления мнения населения по проекту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latin typeface="Times New Roman" panose="02020603050405020304" pitchFamily="18" charset="0"/>
              </a:rPr>
              <a:t>бюджета и по отчету об исполнении бюджета.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61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0" name="AutoShape 11"/>
          <p:cNvSpPr>
            <a:spLocks noChangeArrowheads="1"/>
          </p:cNvSpPr>
          <p:nvPr/>
        </p:nvSpPr>
        <p:spPr bwMode="auto">
          <a:xfrm>
            <a:off x="304800" y="1752600"/>
            <a:ext cx="8610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>
                <a:solidFill>
                  <a:schemeClr val="tx2"/>
                </a:solidFill>
                <a:latin typeface="Times New Roman" pitchFamily="18" charset="0"/>
              </a:rPr>
              <a:t>Бюджетном Кодексе РФ</a:t>
            </a:r>
          </a:p>
        </p:txBody>
      </p:sp>
      <p:sp>
        <p:nvSpPr>
          <p:cNvPr id="26631" name="AutoShape 11"/>
          <p:cNvSpPr>
            <a:spLocks noChangeArrowheads="1"/>
          </p:cNvSpPr>
          <p:nvPr/>
        </p:nvSpPr>
        <p:spPr bwMode="auto">
          <a:xfrm>
            <a:off x="304800" y="2514600"/>
            <a:ext cx="8610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>
                <a:solidFill>
                  <a:schemeClr val="tx2"/>
                </a:solidFill>
                <a:latin typeface="Times New Roman" pitchFamily="18" charset="0"/>
              </a:rPr>
              <a:t>Бюджетном послании Президента РФ Федеральному Собранию РФ</a:t>
            </a:r>
          </a:p>
        </p:txBody>
      </p:sp>
      <p:sp>
        <p:nvSpPr>
          <p:cNvPr id="12296" name="AutoShape 11"/>
          <p:cNvSpPr>
            <a:spLocks noChangeArrowheads="1"/>
          </p:cNvSpPr>
          <p:nvPr/>
        </p:nvSpPr>
        <p:spPr bwMode="auto">
          <a:xfrm>
            <a:off x="1828800" y="457200"/>
            <a:ext cx="57912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Составление проекта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основывается на …</a:t>
            </a:r>
            <a:r>
              <a:rPr lang="ru-RU" altLang="ru-RU" sz="25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6633" name="AutoShape 11"/>
          <p:cNvSpPr>
            <a:spLocks noChangeArrowheads="1"/>
          </p:cNvSpPr>
          <p:nvPr/>
        </p:nvSpPr>
        <p:spPr bwMode="auto">
          <a:xfrm>
            <a:off x="304800" y="3276600"/>
            <a:ext cx="8610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itchFamily="18" charset="0"/>
              </a:rPr>
              <a:t>ФЗ «Об общих принципах организации местного самоуправления в РФ»</a:t>
            </a:r>
          </a:p>
        </p:txBody>
      </p:sp>
      <p:sp>
        <p:nvSpPr>
          <p:cNvPr id="26634" name="AutoShape 11"/>
          <p:cNvSpPr>
            <a:spLocks noChangeArrowheads="1"/>
          </p:cNvSpPr>
          <p:nvPr/>
        </p:nvSpPr>
        <p:spPr bwMode="auto">
          <a:xfrm>
            <a:off x="228600" y="4114800"/>
            <a:ext cx="86868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Основных направлениях бюджетной и налоговой политики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Курской области на </a:t>
            </a:r>
            <a:r>
              <a:rPr lang="ru-RU" sz="2200" dirty="0" smtClean="0">
                <a:latin typeface="Times New Roman" pitchFamily="18" charset="0"/>
              </a:rPr>
              <a:t>2023 </a:t>
            </a:r>
            <a:r>
              <a:rPr lang="ru-RU" sz="2200" dirty="0">
                <a:latin typeface="Times New Roman" pitchFamily="18" charset="0"/>
              </a:rPr>
              <a:t>год и на плановый период </a:t>
            </a:r>
            <a:r>
              <a:rPr lang="ru-RU" sz="2200" dirty="0" smtClean="0">
                <a:latin typeface="Times New Roman" pitchFamily="18" charset="0"/>
              </a:rPr>
              <a:t>2024 </a:t>
            </a:r>
            <a:r>
              <a:rPr lang="ru-RU" sz="2200" dirty="0">
                <a:latin typeface="Times New Roman" pitchFamily="18" charset="0"/>
              </a:rPr>
              <a:t>и </a:t>
            </a:r>
            <a:r>
              <a:rPr lang="ru-RU" sz="2200" dirty="0" smtClean="0">
                <a:latin typeface="Times New Roman" pitchFamily="18" charset="0"/>
              </a:rPr>
              <a:t>2025 </a:t>
            </a:r>
            <a:r>
              <a:rPr lang="ru-RU" sz="2200" dirty="0">
                <a:latin typeface="Times New Roman" pitchFamily="18" charset="0"/>
              </a:rPr>
              <a:t>годы</a:t>
            </a: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228600" y="5257800"/>
            <a:ext cx="86868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solidFill>
                <a:srgbClr val="A50021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Прогнозе социально-экономического развития </a:t>
            </a:r>
          </a:p>
          <a:p>
            <a:pPr algn="ctr" eaLnBrk="1" hangingPunct="1">
              <a:defRPr/>
            </a:pPr>
            <a:r>
              <a:rPr lang="ru-RU" sz="2200" dirty="0">
                <a:latin typeface="Times New Roman" pitchFamily="18" charset="0"/>
              </a:rPr>
              <a:t>Курского района Курской области на период до </a:t>
            </a:r>
            <a:r>
              <a:rPr lang="ru-RU" sz="2200" dirty="0" smtClean="0">
                <a:latin typeface="Times New Roman" pitchFamily="18" charset="0"/>
              </a:rPr>
              <a:t>2025 </a:t>
            </a:r>
            <a:r>
              <a:rPr lang="ru-RU" sz="2200" dirty="0">
                <a:latin typeface="Times New Roman" pitchFamily="18" charset="0"/>
              </a:rPr>
              <a:t>года</a:t>
            </a:r>
          </a:p>
          <a:p>
            <a:pPr algn="ctr">
              <a:defRPr/>
            </a:pPr>
            <a:endParaRPr lang="ru-RU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7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381000" y="1371600"/>
            <a:ext cx="8534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Мобилизация резервов доходной базы консолидированного бюджета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Курского района Курской области</a:t>
            </a:r>
          </a:p>
        </p:txBody>
      </p:sp>
      <p:sp>
        <p:nvSpPr>
          <p:cNvPr id="27655" name="AutoShape 11"/>
          <p:cNvSpPr>
            <a:spLocks noChangeArrowheads="1"/>
          </p:cNvSpPr>
          <p:nvPr/>
        </p:nvSpPr>
        <p:spPr bwMode="auto">
          <a:xfrm>
            <a:off x="381000" y="2743200"/>
            <a:ext cx="85344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роста доходов консолидированного бюджета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Курского района Курской области за  счёт повышения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эффективности администрирования действующих налоговых платежей и сборов</a:t>
            </a:r>
          </a:p>
        </p:txBody>
      </p:sp>
      <p:sp>
        <p:nvSpPr>
          <p:cNvPr id="13320" name="AutoShape 11"/>
          <p:cNvSpPr>
            <a:spLocks noChangeArrowheads="1"/>
          </p:cNvSpPr>
          <p:nvPr/>
        </p:nvSpPr>
        <p:spPr bwMode="auto">
          <a:xfrm>
            <a:off x="381000" y="4572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Основные задачи налоговой политики</a:t>
            </a:r>
            <a:r>
              <a:rPr lang="ru-RU" altLang="ru-RU" sz="25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>
            <a:off x="381000" y="4114800"/>
            <a:ext cx="85344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сбалансированной налоговой политики, соблюдающей интересы бизнеса и поддержку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социального сектора экономики, при условии обеспечения преемственности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налоговой политики в части социальной и инвестиционной направленности</a:t>
            </a:r>
          </a:p>
        </p:txBody>
      </p:sp>
      <p:sp>
        <p:nvSpPr>
          <p:cNvPr id="13322" name="AutoShape 23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3" name="AutoShape 25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660" name="AutoShape 11"/>
          <p:cNvSpPr>
            <a:spLocks noChangeArrowheads="1"/>
          </p:cNvSpPr>
          <p:nvPr/>
        </p:nvSpPr>
        <p:spPr bwMode="auto">
          <a:xfrm>
            <a:off x="381000" y="4876800"/>
            <a:ext cx="8534400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Содействие вовлечению граждан Российской Федерации в предпринимательскую деятельность 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сокращение неформальной занятости, в том числе путем перехода граждан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применение налога на профессиональный доход</a:t>
            </a:r>
          </a:p>
        </p:txBody>
      </p:sp>
      <p:sp>
        <p:nvSpPr>
          <p:cNvPr id="13325" name="AutoShape 29" descr="10218408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457200" y="1905000"/>
            <a:ext cx="84582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Применение мер налогового стимулирования, направленных на поддержку и реализацию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инвестиционных проектов в целях обеспечения привлекательности экономики Курского района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 для инвесторов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90427" y="3578225"/>
            <a:ext cx="8534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Совершенствование муниципальной практики налогообложения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кадастровой стоимости по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всему спектру имущественных налогов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57200" y="5791200"/>
            <a:ext cx="84582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мероприятий по повышению эффективности управления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муниципальной собственностью, природными ресурсами Курского района Курской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6466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464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43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304800" y="1386166"/>
            <a:ext cx="8534400" cy="1447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Ежегодное проведение оценки эффективности налоговых расходов, обусловленных предоставлением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льгот по местным налогам, в целях более эффективного использования инструментов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налогового стимулирования и роста муниципального налогового потенциала,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отмена или уточнение льготных режимов по результатам проведенной оценки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случае выявления их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неэффективности, предоставление налоговых льгот на ограниченный период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 целями политики Курского района Курской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AutoShape 11"/>
          <p:cNvSpPr>
            <a:spLocks noChangeArrowheads="1"/>
          </p:cNvSpPr>
          <p:nvPr/>
        </p:nvSpPr>
        <p:spPr bwMode="auto">
          <a:xfrm>
            <a:off x="381000" y="4572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Основные задачи налоговой политики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 </a:t>
            </a:r>
          </a:p>
        </p:txBody>
      </p:sp>
      <p:sp>
        <p:nvSpPr>
          <p:cNvPr id="14344" name="AutoShape 23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5" name="AutoShape 25" descr="9446947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346" name="AutoShape 29" descr="10218408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81000" y="3524494"/>
            <a:ext cx="8534400" cy="1136921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Взаимодействие органов местного самоуправления Курского района Курской области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 территориальными органами федеральных органов исполнительной власти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выполнению мероприятий, направленных на повышение собираемости доходов и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укрепление налоговой дисциплины налогоплательщиков, реализация мер по противодействию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уклонению от уплаты налогов и других обязательных платежей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419100" y="4717759"/>
            <a:ext cx="8534400" cy="534569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Расширение налогооблагаемой базы по имущественным налогам,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том числе за счет выявления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правообладателей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ранее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учтенных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объектов недвижимости, а также путем проведения кадастровой оценки.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42900" y="2873375"/>
            <a:ext cx="8496300" cy="5947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Предоставление налоговых льгот на ограниченный период 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 целями политики Курского района Курской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46828" y="5954733"/>
            <a:ext cx="8610600" cy="742874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indent="450850"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уровня ответственности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главных администраторов доходов за качественное прогнозирование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доходов 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полном объёме утверждённых годовых назначений по доходам бюджета </a:t>
            </a:r>
          </a:p>
          <a:p>
            <a:pPr indent="450850" algn="ctr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Курского района Курской области и бюджетов поселений Курского района Курской области.</a:t>
            </a: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381000" y="5308670"/>
            <a:ext cx="8534400" cy="57802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первичной оценки эффективности налоговых расходов на этапе разработки проектов решений,</a:t>
            </a:r>
          </a:p>
          <a:p>
            <a:pPr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устанавливающих соответствующие льготы и преференции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14565" y="6400988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395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536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AutoShape 11"/>
          <p:cNvSpPr>
            <a:spLocks noChangeArrowheads="1"/>
          </p:cNvSpPr>
          <p:nvPr/>
        </p:nvSpPr>
        <p:spPr bwMode="auto">
          <a:xfrm>
            <a:off x="152400" y="1219200"/>
            <a:ext cx="88392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долгосрочной сбалансированности и устойчивости бюджетной системы как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базового принципа ответственной бюджетной политики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auto">
          <a:xfrm>
            <a:off x="152400" y="1828800"/>
            <a:ext cx="8839200" cy="5191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Стратегическая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приоритизация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расходов бюджета на реализацию национальных целей,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определенных в указах Президента Российской Федерации от 7 мая 2018 года № 204 и от 21 июля 2020 года № 474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AutoShape 11"/>
          <p:cNvSpPr>
            <a:spLocks noChangeArrowheads="1"/>
          </p:cNvSpPr>
          <p:nvPr/>
        </p:nvSpPr>
        <p:spPr bwMode="auto">
          <a:xfrm>
            <a:off x="152400" y="304800"/>
            <a:ext cx="8763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Основные задачи бюджетной политики</a:t>
            </a:r>
            <a:r>
              <a:rPr lang="ru-RU" altLang="ru-RU" sz="25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8681" name="AutoShape 11"/>
          <p:cNvSpPr>
            <a:spLocks noChangeArrowheads="1"/>
          </p:cNvSpPr>
          <p:nvPr/>
        </p:nvSpPr>
        <p:spPr bwMode="auto">
          <a:xfrm>
            <a:off x="172825" y="2412690"/>
            <a:ext cx="8763000" cy="5461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мероприятий, направленных на повышение качества планирования и эффективности реализации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Курского района Курской области исходя из ожидаемых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152400" y="4139684"/>
            <a:ext cx="8763000" cy="50080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обеспечение принятых расходных обязательств с учетом проведения  мероприятий по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оптимизации, сокращению неэффективных расходов бюджета Курского района Курской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152400" y="3023229"/>
            <a:ext cx="8763000" cy="519751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условий соглашений, заключенных Администрацией Курского района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 с комитетом финансов Курской области</a:t>
            </a:r>
            <a:endParaRPr lang="ru-RU" sz="1400" b="1" dirty="0">
              <a:solidFill>
                <a:srgbClr val="1484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AutoShape 11"/>
          <p:cNvSpPr>
            <a:spLocks noChangeArrowheads="1"/>
          </p:cNvSpPr>
          <p:nvPr/>
        </p:nvSpPr>
        <p:spPr bwMode="auto">
          <a:xfrm>
            <a:off x="152400" y="3605533"/>
            <a:ext cx="8763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Реализация мер по повышению эффективности использования бюджетных средств, в том числе путем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выполнения мероприятий по оздоровлению муниципальных финансов Курского района Курской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AutoShape 11"/>
          <p:cNvSpPr>
            <a:spLocks noChangeArrowheads="1"/>
          </p:cNvSpPr>
          <p:nvPr/>
        </p:nvSpPr>
        <p:spPr bwMode="auto">
          <a:xfrm>
            <a:off x="135118" y="5695950"/>
            <a:ext cx="87630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работы по совершенствованию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социальной поддержки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на основе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единых подходов к определению принципа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нуждаемости и адресности</a:t>
            </a:r>
            <a:endParaRPr lang="ru-RU" sz="1400" b="1" dirty="0">
              <a:solidFill>
                <a:srgbClr val="1484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9" name="AutoShape 29"/>
          <p:cNvSpPr>
            <a:spLocks noChangeArrowheads="1"/>
          </p:cNvSpPr>
          <p:nvPr/>
        </p:nvSpPr>
        <p:spPr bwMode="auto">
          <a:xfrm rot="19044359">
            <a:off x="7759700" y="6134100"/>
            <a:ext cx="684213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38260" y="4700267"/>
            <a:ext cx="8763000" cy="533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и исполнения расходных обязательств, не относящихся к полномочиям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а также не обеспеченных источниками финансирования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135118" y="5312535"/>
            <a:ext cx="8763000" cy="32383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оценки имеющихся ресурсов, необходимых для реализации инфраструктурных проектов</a:t>
            </a:r>
            <a:endParaRPr lang="ru-RU" sz="1400" b="1" dirty="0">
              <a:solidFill>
                <a:srgbClr val="1484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64518" y="631134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930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9" name="AutoShape 11"/>
          <p:cNvSpPr>
            <a:spLocks noChangeArrowheads="1"/>
          </p:cNvSpPr>
          <p:nvPr/>
        </p:nvSpPr>
        <p:spPr bwMode="auto">
          <a:xfrm>
            <a:off x="152400" y="1358106"/>
            <a:ext cx="8839200" cy="4175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Строгое соблюдение бюджетно-финансовой дисциплины всеми главными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распорядителями и получателями бюджетных средств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AutoShape 11"/>
          <p:cNvSpPr>
            <a:spLocks noChangeArrowheads="1"/>
          </p:cNvSpPr>
          <p:nvPr/>
        </p:nvSpPr>
        <p:spPr bwMode="auto">
          <a:xfrm>
            <a:off x="152400" y="304800"/>
            <a:ext cx="8763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Основные </a:t>
            </a:r>
            <a:r>
              <a:rPr lang="ru-RU" altLang="ru-RU" sz="3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задачи </a:t>
            </a:r>
            <a:r>
              <a:rPr lang="ru-RU" altLang="ru-RU" sz="3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бюджетной политики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</p:txBody>
      </p:sp>
      <p:sp>
        <p:nvSpPr>
          <p:cNvPr id="28681" name="AutoShape 11"/>
          <p:cNvSpPr>
            <a:spLocks noChangeArrowheads="1"/>
          </p:cNvSpPr>
          <p:nvPr/>
        </p:nvSpPr>
        <p:spPr bwMode="auto">
          <a:xfrm>
            <a:off x="114300" y="1851819"/>
            <a:ext cx="8839200" cy="230188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анализа деятельности казенных, бюджетных учреждений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AutoShape 11"/>
          <p:cNvSpPr>
            <a:spLocks noChangeArrowheads="1"/>
          </p:cNvSpPr>
          <p:nvPr/>
        </p:nvSpPr>
        <p:spPr bwMode="auto">
          <a:xfrm>
            <a:off x="123825" y="3059113"/>
            <a:ext cx="8877300" cy="6413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реализации мероприятий по централизации бюджетного (бухгалтерского) учета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и их подведомственных учреждений,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процессы технологической цифровизации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AutoShape 11"/>
          <p:cNvSpPr>
            <a:spLocks noChangeArrowheads="1"/>
          </p:cNvSpPr>
          <p:nvPr/>
        </p:nvSpPr>
        <p:spPr bwMode="auto">
          <a:xfrm>
            <a:off x="141795" y="2120106"/>
            <a:ext cx="8773605" cy="418307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просроченной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кредиторской задолженности по заработной плате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социальным выплатам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AutoShape 11"/>
          <p:cNvSpPr>
            <a:spLocks noChangeArrowheads="1"/>
          </p:cNvSpPr>
          <p:nvPr/>
        </p:nvSpPr>
        <p:spPr bwMode="auto">
          <a:xfrm>
            <a:off x="152400" y="2595563"/>
            <a:ext cx="8839200" cy="406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внутреннего муниципального финансового контроля в сфере бюджетных правоотношений,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эффективности внутреннего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контроля и внутреннего финансового аудита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23825" y="3765550"/>
            <a:ext cx="8839200" cy="4254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предоставления субсидий юридическим лицам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мониторинга достижения показателей результативности их предоставления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142875" y="4256088"/>
            <a:ext cx="8839200" cy="4476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межбюджетных отношений, повышение прозрачности,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предоставления и распределения межбюджетных трансфертов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152400" y="4768850"/>
            <a:ext cx="8848725" cy="6286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реализации практики инициативного бюджетирования в Курской области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вовлечения граждан в решение первоочередных проблем местного значения и повышения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доверия к власти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152400" y="5480050"/>
            <a:ext cx="8848725" cy="4635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бюджетного процесса, доступности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муниципальных финансах Курского района Курской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52400" y="6026150"/>
            <a:ext cx="8848725" cy="4635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мероприятий, направленных на повышение уровня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(бюджетной) грамотности населения Курского района Курской области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7739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37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381000" y="762000"/>
            <a:ext cx="83820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профицит, дефицит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сбалансированный бюджет?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7" name="AutoShape 23"/>
          <p:cNvSpPr>
            <a:spLocks noChangeArrowheads="1"/>
          </p:cNvSpPr>
          <p:nvPr/>
        </p:nvSpPr>
        <p:spPr bwMode="auto">
          <a:xfrm>
            <a:off x="228600" y="4787900"/>
            <a:ext cx="2895600" cy="1600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Превышение доходов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над расходами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(положительный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остаток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бюджета)</a:t>
            </a:r>
          </a:p>
          <a:p>
            <a:pPr algn="ctr">
              <a:defRPr/>
            </a:pPr>
            <a:endParaRPr lang="ru-RU" sz="1900" dirty="0">
              <a:latin typeface="Times New Roman" pitchFamily="18" charset="0"/>
            </a:endParaRPr>
          </a:p>
        </p:txBody>
      </p:sp>
      <p:sp>
        <p:nvSpPr>
          <p:cNvPr id="25618" name="AutoShape 21"/>
          <p:cNvSpPr>
            <a:spLocks noChangeArrowheads="1"/>
          </p:cNvSpPr>
          <p:nvPr/>
        </p:nvSpPr>
        <p:spPr bwMode="auto">
          <a:xfrm>
            <a:off x="6248400" y="4797425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Расходная часть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бюджета превышает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доходную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(отрицательный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остаток бюджета)</a:t>
            </a:r>
          </a:p>
          <a:p>
            <a:pPr algn="ctr">
              <a:defRPr/>
            </a:pPr>
            <a:endParaRPr lang="ru-RU" sz="1900" dirty="0">
              <a:latin typeface="Times New Roman" pitchFamily="18" charset="0"/>
            </a:endParaRPr>
          </a:p>
        </p:txBody>
      </p:sp>
      <p:sp>
        <p:nvSpPr>
          <p:cNvPr id="17417" name="AutoShape 21"/>
          <p:cNvSpPr>
            <a:spLocks noChangeArrowheads="1"/>
          </p:cNvSpPr>
          <p:nvPr/>
        </p:nvSpPr>
        <p:spPr bwMode="auto">
          <a:xfrm>
            <a:off x="381000" y="2438400"/>
            <a:ext cx="2667000" cy="1600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ПРОФИЦИТНЫЙ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БЮДЖЕТ</a:t>
            </a:r>
            <a:endParaRPr lang="ru-RU" altLang="ru-RU" sz="2500" b="1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b="1" dirty="0">
              <a:latin typeface="Times New Roman" panose="02020603050405020304" pitchFamily="18" charset="0"/>
            </a:endParaRPr>
          </a:p>
        </p:txBody>
      </p:sp>
      <p:sp>
        <p:nvSpPr>
          <p:cNvPr id="17418" name="AutoShape 21"/>
          <p:cNvSpPr>
            <a:spLocks noChangeArrowheads="1"/>
          </p:cNvSpPr>
          <p:nvPr/>
        </p:nvSpPr>
        <p:spPr bwMode="auto">
          <a:xfrm>
            <a:off x="6705600" y="2857500"/>
            <a:ext cx="21336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ДЕФИЦИТНЫЙ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БЮДЖЕТ</a:t>
            </a:r>
            <a:endParaRPr lang="ru-RU" altLang="ru-RU" sz="2500" b="1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30731" name="AutoShape 29"/>
          <p:cNvSpPr>
            <a:spLocks noChangeArrowheads="1"/>
          </p:cNvSpPr>
          <p:nvPr/>
        </p:nvSpPr>
        <p:spPr bwMode="auto">
          <a:xfrm>
            <a:off x="1143000" y="3733800"/>
            <a:ext cx="914400" cy="990600"/>
          </a:xfrm>
          <a:prstGeom prst="downArrow">
            <a:avLst>
              <a:gd name="adj1" fmla="val 50000"/>
              <a:gd name="adj2" fmla="val 34998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0732" name="AutoShape 29"/>
          <p:cNvSpPr>
            <a:spLocks noChangeArrowheads="1"/>
          </p:cNvSpPr>
          <p:nvPr/>
        </p:nvSpPr>
        <p:spPr bwMode="auto">
          <a:xfrm>
            <a:off x="7239000" y="3733800"/>
            <a:ext cx="838200" cy="9906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7421" name="AutoShape 21"/>
          <p:cNvSpPr>
            <a:spLocks noChangeArrowheads="1"/>
          </p:cNvSpPr>
          <p:nvPr/>
        </p:nvSpPr>
        <p:spPr bwMode="auto">
          <a:xfrm>
            <a:off x="3059130" y="1759806"/>
            <a:ext cx="3352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СБАЛАНСИРОВАННЫЙ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u="sng" dirty="0" smtClean="0">
                <a:latin typeface="Times New Roman" panose="02020603050405020304" pitchFamily="18" charset="0"/>
              </a:rPr>
              <a:t>БЮДЖЕТ</a:t>
            </a:r>
            <a:endParaRPr lang="ru-RU" altLang="ru-RU" sz="2500" b="1" u="sng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25624" name="AutoShape 23"/>
          <p:cNvSpPr>
            <a:spLocks noChangeArrowheads="1"/>
          </p:cNvSpPr>
          <p:nvPr/>
        </p:nvSpPr>
        <p:spPr bwMode="auto">
          <a:xfrm>
            <a:off x="3505200" y="4797425"/>
            <a:ext cx="2438400" cy="1524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b="1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 smtClean="0">
                <a:latin typeface="Times New Roman" pitchFamily="18" charset="0"/>
              </a:rPr>
              <a:t>Расходы бюджета </a:t>
            </a:r>
            <a:endParaRPr lang="ru-RU" sz="19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равны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</a:t>
            </a:r>
            <a:r>
              <a:rPr lang="ru-RU" sz="1900" b="1" dirty="0" smtClean="0">
                <a:latin typeface="Times New Roman" pitchFamily="18" charset="0"/>
              </a:rPr>
              <a:t>оходам бюджета</a:t>
            </a:r>
            <a:endParaRPr lang="ru-RU" sz="1900" b="1" dirty="0">
              <a:latin typeface="Times New Roman" pitchFamily="18" charset="0"/>
            </a:endParaRPr>
          </a:p>
          <a:p>
            <a:pPr algn="ctr">
              <a:defRPr/>
            </a:pPr>
            <a:endParaRPr lang="ru-RU" sz="1900" dirty="0">
              <a:latin typeface="Times New Roman" pitchFamily="18" charset="0"/>
            </a:endParaRPr>
          </a:p>
        </p:txBody>
      </p:sp>
      <p:sp>
        <p:nvSpPr>
          <p:cNvPr id="30735" name="AutoShape 29"/>
          <p:cNvSpPr>
            <a:spLocks noChangeArrowheads="1"/>
          </p:cNvSpPr>
          <p:nvPr/>
        </p:nvSpPr>
        <p:spPr bwMode="auto">
          <a:xfrm>
            <a:off x="4267200" y="2819400"/>
            <a:ext cx="914400" cy="1907212"/>
          </a:xfrm>
          <a:prstGeom prst="downArrow">
            <a:avLst>
              <a:gd name="adj1" fmla="val 50000"/>
              <a:gd name="adj2" fmla="val 5416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36055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370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37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8" name="AutoShape 11"/>
          <p:cNvSpPr>
            <a:spLocks noChangeArrowheads="1"/>
          </p:cNvSpPr>
          <p:nvPr/>
        </p:nvSpPr>
        <p:spPr bwMode="auto">
          <a:xfrm>
            <a:off x="304800" y="304800"/>
            <a:ext cx="8382000" cy="1524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бюджет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в 2023 – 2025 годах?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(основные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проекта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бюджета)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9" name="AutoShape 11"/>
          <p:cNvSpPr>
            <a:spLocks noChangeArrowheads="1"/>
          </p:cNvSpPr>
          <p:nvPr/>
        </p:nvSpPr>
        <p:spPr bwMode="auto">
          <a:xfrm>
            <a:off x="304800" y="2209800"/>
            <a:ext cx="23622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202</a:t>
            </a:r>
            <a:r>
              <a:rPr lang="en-US" b="1" dirty="0" smtClean="0">
                <a:solidFill>
                  <a:schemeClr val="tx2"/>
                </a:solidFill>
                <a:latin typeface="Arial" charset="0"/>
              </a:rPr>
              <a:t>3</a:t>
            </a:r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Arial" charset="0"/>
              </a:rPr>
              <a:t>г.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дефицитный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бюджет</a:t>
            </a: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4040" name="AutoShape 11"/>
          <p:cNvSpPr>
            <a:spLocks noChangeArrowheads="1"/>
          </p:cNvSpPr>
          <p:nvPr/>
        </p:nvSpPr>
        <p:spPr bwMode="auto">
          <a:xfrm>
            <a:off x="3581400" y="2286000"/>
            <a:ext cx="19812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Arial" charset="0"/>
              </a:rPr>
              <a:t>Доходы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Arial" charset="0"/>
              </a:rPr>
              <a:t>1 308 058 242,41</a:t>
            </a: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>
                <a:latin typeface="Arial" charset="0"/>
              </a:rPr>
              <a:t>руб. </a:t>
            </a:r>
            <a:r>
              <a:rPr lang="ru-RU" sz="25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3801" name="AutoShape 11"/>
          <p:cNvSpPr>
            <a:spLocks noChangeArrowheads="1"/>
          </p:cNvSpPr>
          <p:nvPr/>
        </p:nvSpPr>
        <p:spPr bwMode="auto">
          <a:xfrm>
            <a:off x="228600" y="3810000"/>
            <a:ext cx="24384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</a:rPr>
              <a:t>202</a:t>
            </a:r>
            <a:r>
              <a:rPr lang="en-US" altLang="ru-RU" sz="1800" b="1" dirty="0" smtClean="0">
                <a:solidFill>
                  <a:schemeClr val="tx2"/>
                </a:solidFill>
              </a:rPr>
              <a:t>4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 </a:t>
            </a:r>
            <a:r>
              <a:rPr lang="ru-RU" altLang="ru-RU" sz="1800" b="1" dirty="0">
                <a:solidFill>
                  <a:schemeClr val="tx2"/>
                </a:solidFill>
              </a:rPr>
              <a:t>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сбалансированный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33802" name="AutoShape 11"/>
          <p:cNvSpPr>
            <a:spLocks noChangeArrowheads="1"/>
          </p:cNvSpPr>
          <p:nvPr/>
        </p:nvSpPr>
        <p:spPr bwMode="auto">
          <a:xfrm>
            <a:off x="228600" y="5410200"/>
            <a:ext cx="2438400" cy="1219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</a:rPr>
              <a:t>202</a:t>
            </a:r>
            <a:r>
              <a:rPr lang="en-US" altLang="ru-RU" sz="1800" b="1" dirty="0" smtClean="0">
                <a:solidFill>
                  <a:schemeClr val="tx2"/>
                </a:solidFill>
              </a:rPr>
              <a:t>5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 </a:t>
            </a:r>
            <a:r>
              <a:rPr lang="ru-RU" altLang="ru-RU" sz="1800" b="1" dirty="0">
                <a:solidFill>
                  <a:schemeClr val="tx2"/>
                </a:solidFill>
              </a:rPr>
              <a:t>г.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сбалансированный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</a:rPr>
              <a:t>бюджет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6705600" y="2362200"/>
            <a:ext cx="19812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Arial" charset="0"/>
              </a:rPr>
              <a:t>Расходы </a:t>
            </a:r>
          </a:p>
          <a:p>
            <a:pPr algn="ctr" eaLnBrk="1" hangingPunct="1">
              <a:defRPr/>
            </a:pPr>
            <a:endParaRPr lang="ru-RU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Arial" charset="0"/>
              </a:rPr>
              <a:t>1 344 133 997,41</a:t>
            </a: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>
                <a:latin typeface="Arial" charset="0"/>
              </a:rPr>
              <a:t>руб. </a:t>
            </a:r>
            <a:r>
              <a:rPr lang="ru-RU" sz="25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3804" name="Line 20"/>
          <p:cNvSpPr>
            <a:spLocks noChangeShapeType="1"/>
          </p:cNvSpPr>
          <p:nvPr/>
        </p:nvSpPr>
        <p:spPr bwMode="auto">
          <a:xfrm flipV="1">
            <a:off x="5791200" y="26670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05" name="Line 21"/>
          <p:cNvSpPr>
            <a:spLocks noChangeShapeType="1"/>
          </p:cNvSpPr>
          <p:nvPr/>
        </p:nvSpPr>
        <p:spPr bwMode="auto">
          <a:xfrm>
            <a:off x="5791200" y="2895600"/>
            <a:ext cx="609600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06" name="AutoShape 11"/>
          <p:cNvSpPr>
            <a:spLocks noChangeArrowheads="1"/>
          </p:cNvSpPr>
          <p:nvPr/>
        </p:nvSpPr>
        <p:spPr bwMode="auto">
          <a:xfrm>
            <a:off x="3657600" y="38100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1 182 083 654,01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07" name="AutoShape 11"/>
          <p:cNvSpPr>
            <a:spLocks noChangeArrowheads="1"/>
          </p:cNvSpPr>
          <p:nvPr/>
        </p:nvSpPr>
        <p:spPr bwMode="auto">
          <a:xfrm>
            <a:off x="6705600" y="3886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1 182 083 654,01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08" name="Line 24"/>
          <p:cNvSpPr>
            <a:spLocks noChangeShapeType="1"/>
          </p:cNvSpPr>
          <p:nvPr/>
        </p:nvSpPr>
        <p:spPr bwMode="auto">
          <a:xfrm>
            <a:off x="5867400" y="43434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09" name="Line 25"/>
          <p:cNvSpPr>
            <a:spLocks noChangeShapeType="1"/>
          </p:cNvSpPr>
          <p:nvPr/>
        </p:nvSpPr>
        <p:spPr bwMode="auto">
          <a:xfrm>
            <a:off x="5867400" y="44958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10" name="AutoShape 11"/>
          <p:cNvSpPr>
            <a:spLocks noChangeArrowheads="1"/>
          </p:cNvSpPr>
          <p:nvPr/>
        </p:nvSpPr>
        <p:spPr bwMode="auto">
          <a:xfrm>
            <a:off x="3657600" y="5410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1 203 152 398,61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11" name="AutoShape 11"/>
          <p:cNvSpPr>
            <a:spLocks noChangeArrowheads="1"/>
          </p:cNvSpPr>
          <p:nvPr/>
        </p:nvSpPr>
        <p:spPr bwMode="auto">
          <a:xfrm>
            <a:off x="6705600" y="5410200"/>
            <a:ext cx="1981200" cy="1295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1 203 152 398,61</a:t>
            </a: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руб. </a:t>
            </a:r>
            <a:r>
              <a:rPr lang="ru-RU" altLang="ru-RU" sz="25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812" name="Line 28"/>
          <p:cNvSpPr>
            <a:spLocks noChangeShapeType="1"/>
          </p:cNvSpPr>
          <p:nvPr/>
        </p:nvSpPr>
        <p:spPr bwMode="auto">
          <a:xfrm>
            <a:off x="5867400" y="5943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13" name="Line 29"/>
          <p:cNvSpPr>
            <a:spLocks noChangeShapeType="1"/>
          </p:cNvSpPr>
          <p:nvPr/>
        </p:nvSpPr>
        <p:spPr bwMode="auto">
          <a:xfrm>
            <a:off x="5867400" y="6096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4054" name="AutoShape 37"/>
          <p:cNvSpPr>
            <a:spLocks noChangeArrowheads="1"/>
          </p:cNvSpPr>
          <p:nvPr/>
        </p:nvSpPr>
        <p:spPr bwMode="auto">
          <a:xfrm>
            <a:off x="2819400" y="2667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44055" name="AutoShape 37"/>
          <p:cNvSpPr>
            <a:spLocks noChangeArrowheads="1"/>
          </p:cNvSpPr>
          <p:nvPr/>
        </p:nvSpPr>
        <p:spPr bwMode="auto">
          <a:xfrm>
            <a:off x="2819400" y="4191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44056" name="AutoShape 37"/>
          <p:cNvSpPr>
            <a:spLocks noChangeArrowheads="1"/>
          </p:cNvSpPr>
          <p:nvPr/>
        </p:nvSpPr>
        <p:spPr bwMode="auto">
          <a:xfrm>
            <a:off x="2819400" y="5791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4200" y="642699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19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631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9082117"/>
            <a:ext cx="4572000" cy="2502223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1858108" y="76201"/>
            <a:ext cx="5685692" cy="60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altLang="ru-RU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72644"/>
              </p:ext>
            </p:extLst>
          </p:nvPr>
        </p:nvGraphicFramePr>
        <p:xfrm>
          <a:off x="224961" y="1981200"/>
          <a:ext cx="8630720" cy="4689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1134229008"/>
                    </a:ext>
                  </a:extLst>
                </a:gridCol>
                <a:gridCol w="5163620">
                  <a:extLst>
                    <a:ext uri="{9D8B030D-6E8A-4147-A177-3AD203B41FA5}">
                      <a16:colId xmlns:a16="http://schemas.microsoft.com/office/drawing/2014/main" val="2244815140"/>
                    </a:ext>
                  </a:extLst>
                </a:gridCol>
              </a:tblGrid>
              <a:tr h="34478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Обращение Главы Курского района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5)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Основные задачи бюджетной политики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16-17)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36219"/>
                  </a:ext>
                </a:extLst>
              </a:tr>
              <a:tr h="4956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Что такое бюджет?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Что такое профицит, дефицит бюджета </a:t>
                      </a:r>
                    </a:p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и сбалансированный бюджет?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18)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03925"/>
                  </a:ext>
                </a:extLst>
              </a:tr>
              <a:tr h="4956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Бюджетная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 система РФ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7)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Какой бюджет Курского района Курской</a:t>
                      </a:r>
                      <a:r>
                        <a:rPr lang="ru-RU" altLang="ru-RU" sz="12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 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области планируется в 2023 – 2025 годах?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19)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3022"/>
                  </a:ext>
                </a:extLst>
              </a:tr>
              <a:tr h="4165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Бюджетная система Курского района Курской области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8.)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Как определяется размер бюджета Курского района на конкретный год?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20)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51451"/>
                  </a:ext>
                </a:extLst>
              </a:tr>
              <a:tr h="34478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Бюджетный процесс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9)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Понятие доходов бюджета, их классификация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21)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65201"/>
                  </a:ext>
                </a:extLst>
              </a:tr>
              <a:tr h="45321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Как граждане участвуют 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в бюджетном процессе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10)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Понятие собственных доходов,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 их классификация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22)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32804"/>
                  </a:ext>
                </a:extLst>
              </a:tr>
              <a:tr h="53295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Возможности влияния граждан на состав бюджета Курского района Курской области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11)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Понятие налоговых доходов бюджета, их виды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23)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73453"/>
                  </a:ext>
                </a:extLst>
              </a:tr>
              <a:tr h="30855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Публичные слушания – это…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Понятие регулирующих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 доходов бюджета, их виды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24)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54610"/>
                  </a:ext>
                </a:extLst>
              </a:tr>
              <a:tr h="68889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Составление проекта бюджета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 основывается на …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13)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sldjump"/>
                        </a:rPr>
                        <a:t>Сколько мы платим налогов в местный бюджет? Как изменяются их пропорции? Какая часть уплаченного налога поступает в бюджет Курского района Курской области?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25)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65881"/>
                  </a:ext>
                </a:extLst>
              </a:tr>
              <a:tr h="30855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Основные задачи налоговой политики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14-15)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Виды неналоговых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 доходов, пропорции их поступления в бюджет района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26)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9577"/>
                  </a:ext>
                </a:extLst>
              </a:tr>
            </a:tbl>
          </a:graphicData>
        </a:graphic>
      </p:graphicFrame>
      <p:sp>
        <p:nvSpPr>
          <p:cNvPr id="16" name="Прямоугольная выноска 15"/>
          <p:cNvSpPr/>
          <p:nvPr/>
        </p:nvSpPr>
        <p:spPr>
          <a:xfrm>
            <a:off x="266700" y="726981"/>
            <a:ext cx="8648700" cy="914400"/>
          </a:xfrm>
          <a:prstGeom prst="wedgeRectCallout">
            <a:avLst>
              <a:gd name="adj1" fmla="val 3992"/>
              <a:gd name="adj2" fmla="val 93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 осуществить быстрый переход к интересующей Вас странице или разделу наведите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курсор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(указаны ниже)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помощи правой кнопки выберите пункт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гиперссылку»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858000" y="655695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165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4" y="-3456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74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473304" y="76201"/>
            <a:ext cx="8382000" cy="9904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определяется размер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на конкретный год?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AutoShape 21"/>
          <p:cNvSpPr>
            <a:spLocks noChangeArrowheads="1"/>
          </p:cNvSpPr>
          <p:nvPr/>
        </p:nvSpPr>
        <p:spPr bwMode="auto">
          <a:xfrm>
            <a:off x="381000" y="2438400"/>
            <a:ext cx="2667000" cy="1600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b="1" dirty="0">
              <a:latin typeface="Times New Roman" panose="02020603050405020304" pitchFamily="18" charset="0"/>
            </a:endParaRPr>
          </a:p>
        </p:txBody>
      </p:sp>
      <p:sp>
        <p:nvSpPr>
          <p:cNvPr id="17418" name="AutoShape 21"/>
          <p:cNvSpPr>
            <a:spLocks noChangeArrowheads="1"/>
          </p:cNvSpPr>
          <p:nvPr/>
        </p:nvSpPr>
        <p:spPr bwMode="auto">
          <a:xfrm>
            <a:off x="6705600" y="2895600"/>
            <a:ext cx="21336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17421" name="AutoShape 21"/>
          <p:cNvSpPr>
            <a:spLocks noChangeArrowheads="1"/>
          </p:cNvSpPr>
          <p:nvPr/>
        </p:nvSpPr>
        <p:spPr bwMode="auto">
          <a:xfrm>
            <a:off x="3048000" y="1981200"/>
            <a:ext cx="3352800" cy="1143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900" dirty="0">
              <a:latin typeface="Times New Roman" panose="02020603050405020304" pitchFamily="18" charset="0"/>
            </a:endParaRPr>
          </a:p>
        </p:txBody>
      </p:sp>
      <p:sp>
        <p:nvSpPr>
          <p:cNvPr id="18" name="AutoShape 23"/>
          <p:cNvSpPr>
            <a:spLocks noChangeArrowheads="1"/>
          </p:cNvSpPr>
          <p:nvPr/>
        </p:nvSpPr>
        <p:spPr bwMode="auto">
          <a:xfrm>
            <a:off x="838200" y="1315882"/>
            <a:ext cx="7467600" cy="94883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бюджета Курского района Курской области (доходная часть)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путем суммирования доходов, поступающих 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Курского района Курской области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уб 4"/>
          <p:cNvSpPr/>
          <p:nvPr/>
        </p:nvSpPr>
        <p:spPr>
          <a:xfrm>
            <a:off x="4419601" y="3367087"/>
            <a:ext cx="4435704" cy="3292828"/>
          </a:xfrm>
          <a:prstGeom prst="cube">
            <a:avLst/>
          </a:prstGeom>
          <a:pattFill prst="trellis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endParaRPr lang="ru-RU" sz="3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области</a:t>
            </a: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222343" y="3999197"/>
            <a:ext cx="2590800" cy="738127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Выноска со стрелкой вправо 24"/>
          <p:cNvSpPr/>
          <p:nvPr/>
        </p:nvSpPr>
        <p:spPr>
          <a:xfrm>
            <a:off x="1222343" y="4913598"/>
            <a:ext cx="3060963" cy="79028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Выноска со стрелкой вправо 25"/>
          <p:cNvSpPr/>
          <p:nvPr/>
        </p:nvSpPr>
        <p:spPr>
          <a:xfrm>
            <a:off x="1222343" y="5867399"/>
            <a:ext cx="2590800" cy="79251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381000" y="2348045"/>
            <a:ext cx="4356361" cy="148763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поступлений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доходная часть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бюджета?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3772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053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1066800" y="36576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auto">
          <a:xfrm>
            <a:off x="647700" y="296666"/>
            <a:ext cx="7924800" cy="183693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Доходы </a:t>
            </a:r>
            <a:r>
              <a:rPr lang="ru-RU" altLang="ru-RU" sz="2500" b="1" dirty="0">
                <a:latin typeface="Times New Roman" panose="02020603050405020304" pitchFamily="18" charset="0"/>
              </a:rPr>
              <a:t>бюджета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это безвозмездные и безвозвратные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поступления денежных средств в бюджет</a:t>
            </a:r>
            <a:r>
              <a:rPr lang="ru-RU" altLang="ru-RU" sz="2500" b="1" dirty="0"/>
              <a:t> </a:t>
            </a:r>
          </a:p>
        </p:txBody>
      </p:sp>
      <p:sp>
        <p:nvSpPr>
          <p:cNvPr id="18439" name="AutoShape 11"/>
          <p:cNvSpPr>
            <a:spLocks noChangeArrowheads="1"/>
          </p:cNvSpPr>
          <p:nvPr/>
        </p:nvSpPr>
        <p:spPr bwMode="auto">
          <a:xfrm>
            <a:off x="685800" y="2819400"/>
            <a:ext cx="79248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>
              <a:solidFill>
                <a:srgbClr val="0066FF"/>
              </a:solidFill>
            </a:endParaRPr>
          </a:p>
        </p:txBody>
      </p:sp>
      <p:sp>
        <p:nvSpPr>
          <p:cNvPr id="26644" name="AutoShape 23"/>
          <p:cNvSpPr>
            <a:spLocks noChangeArrowheads="1"/>
          </p:cNvSpPr>
          <p:nvPr/>
        </p:nvSpPr>
        <p:spPr bwMode="auto">
          <a:xfrm>
            <a:off x="228600" y="3581400"/>
            <a:ext cx="2209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26646" name="AutoShape 23"/>
          <p:cNvSpPr>
            <a:spLocks noChangeArrowheads="1"/>
          </p:cNvSpPr>
          <p:nvPr/>
        </p:nvSpPr>
        <p:spPr bwMode="auto">
          <a:xfrm>
            <a:off x="914400" y="4267200"/>
            <a:ext cx="2438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900" b="1" dirty="0">
                <a:latin typeface="Times New Roman" pitchFamily="18" charset="0"/>
              </a:rPr>
              <a:t>Неналоговые доходы</a:t>
            </a:r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>
            <a:off x="2057400" y="4996397"/>
            <a:ext cx="20574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Безвозмездные 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поступления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26648" name="AutoShape 23"/>
          <p:cNvSpPr>
            <a:spLocks noChangeArrowheads="1"/>
          </p:cNvSpPr>
          <p:nvPr/>
        </p:nvSpPr>
        <p:spPr bwMode="auto">
          <a:xfrm>
            <a:off x="6858000" y="3581400"/>
            <a:ext cx="20574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Собственные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доходы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26649" name="AutoShape 23"/>
          <p:cNvSpPr>
            <a:spLocks noChangeArrowheads="1"/>
          </p:cNvSpPr>
          <p:nvPr/>
        </p:nvSpPr>
        <p:spPr bwMode="auto">
          <a:xfrm>
            <a:off x="5867400" y="4800600"/>
            <a:ext cx="2057400" cy="838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Регулирующие</a:t>
            </a:r>
          </a:p>
          <a:p>
            <a:pPr algn="ctr">
              <a:defRPr/>
            </a:pPr>
            <a:r>
              <a:rPr lang="ru-RU" sz="1900" b="1" dirty="0">
                <a:latin typeface="Times New Roman" pitchFamily="18" charset="0"/>
              </a:rPr>
              <a:t>доходы</a:t>
            </a:r>
          </a:p>
          <a:p>
            <a:pPr algn="ctr">
              <a:defRPr/>
            </a:pPr>
            <a:endParaRPr lang="ru-RU" sz="1900" b="1" dirty="0">
              <a:latin typeface="Times New Roman" pitchFamily="18" charset="0"/>
            </a:endParaRPr>
          </a:p>
        </p:txBody>
      </p:sp>
      <p:sp>
        <p:nvSpPr>
          <p:cNvPr id="18445" name="AutoShape 26"/>
          <p:cNvSpPr>
            <a:spLocks noChangeArrowheads="1"/>
          </p:cNvSpPr>
          <p:nvPr/>
        </p:nvSpPr>
        <p:spPr bwMode="auto">
          <a:xfrm>
            <a:off x="2133600" y="2819400"/>
            <a:ext cx="5410200" cy="2667000"/>
          </a:xfrm>
          <a:prstGeom prst="flowChartMerge">
            <a:avLst/>
          </a:prstGeom>
          <a:solidFill>
            <a:srgbClr val="DED4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Times New Roman" panose="02020603050405020304" pitchFamily="18" charset="0"/>
              </a:rPr>
              <a:t>Классификация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 dirty="0">
                <a:latin typeface="Times New Roman" panose="02020603050405020304" pitchFamily="18" charset="0"/>
              </a:rPr>
              <a:t>доходов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8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1946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304800" y="381000"/>
            <a:ext cx="8458200" cy="1828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Собственные доходы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закреплены на постоянной основе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полностью или частично за бюджетом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</p:txBody>
      </p:sp>
      <p:sp>
        <p:nvSpPr>
          <p:cNvPr id="32775" name="AutoShape 11"/>
          <p:cNvSpPr>
            <a:spLocks noChangeArrowheads="1"/>
          </p:cNvSpPr>
          <p:nvPr/>
        </p:nvSpPr>
        <p:spPr bwMode="auto">
          <a:xfrm>
            <a:off x="457200" y="4343400"/>
            <a:ext cx="8382000" cy="1143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</a:rPr>
              <a:t>2. Неналоговые доходы – </a:t>
            </a:r>
            <a:r>
              <a:rPr lang="ru-RU" sz="1600" dirty="0">
                <a:latin typeface="Times New Roman" pitchFamily="18" charset="0"/>
              </a:rPr>
              <a:t>доходы от использования и продажи  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мущества и земельных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участков, доходы от платных услуг, оказываемых  муниципальными казенными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учреждениями, часть прибыли муниципальных унитарных предприятий, остающаяся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уплаты налогов и иных обязательных платежей, платежи в виде штрафов и санкций и др.</a:t>
            </a: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76" name="AutoShape 11"/>
          <p:cNvSpPr>
            <a:spLocks noChangeArrowheads="1"/>
          </p:cNvSpPr>
          <p:nvPr/>
        </p:nvSpPr>
        <p:spPr bwMode="auto">
          <a:xfrm>
            <a:off x="457200" y="5638800"/>
            <a:ext cx="83820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</a:rPr>
              <a:t>3. Безвозмездные поступления </a:t>
            </a:r>
            <a:r>
              <a:rPr lang="ru-RU" sz="1600" dirty="0">
                <a:latin typeface="Times New Roman" pitchFamily="18" charset="0"/>
              </a:rPr>
              <a:t>– дотации, субсидии и иные межбюджетные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</a:rPr>
              <a:t>трансферты их других бюджетов бюджетной системы РФ, а также безвозмездные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</a:rPr>
              <a:t> поступления от физических и юридических лиц.</a:t>
            </a: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2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777" name="AutoShape 11"/>
          <p:cNvSpPr>
            <a:spLocks noChangeArrowheads="1"/>
          </p:cNvSpPr>
          <p:nvPr/>
        </p:nvSpPr>
        <p:spPr bwMode="auto">
          <a:xfrm>
            <a:off x="457200" y="2971800"/>
            <a:ext cx="8305800" cy="1219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1.Налоговые доходы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доходы от предусмотренных законодательством РФ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 налогах и сборах федеральных налогов и сборов, в том числе от налогов,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предусмотренных специальными налоговыми режимами, региональных налогов, </a:t>
            </a:r>
          </a:p>
          <a:p>
            <a:pPr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местных налогов и сборов, а также пеней и штрафов по ним.</a:t>
            </a:r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>
            <a:off x="457200" y="2286000"/>
            <a:ext cx="8153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Классификация собственных доходов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6747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8605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6" name="AutoShape 11"/>
          <p:cNvSpPr>
            <a:spLocks noChangeArrowheads="1"/>
          </p:cNvSpPr>
          <p:nvPr/>
        </p:nvSpPr>
        <p:spPr bwMode="auto">
          <a:xfrm>
            <a:off x="381000" y="381000"/>
            <a:ext cx="84582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7" name="AutoShape 11"/>
          <p:cNvSpPr>
            <a:spLocks noChangeArrowheads="1"/>
          </p:cNvSpPr>
          <p:nvPr/>
        </p:nvSpPr>
        <p:spPr bwMode="auto">
          <a:xfrm>
            <a:off x="152400" y="2209800"/>
            <a:ext cx="8763000" cy="441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Доходы от уплаты:</a:t>
            </a:r>
          </a:p>
          <a:p>
            <a:pPr algn="ctr" eaLnBrk="1" hangingPunct="1">
              <a:defRPr/>
            </a:pPr>
            <a:endParaRPr lang="ru-RU" sz="25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1. налога на доходы физических </a:t>
            </a:r>
            <a:r>
              <a:rPr lang="ru-RU" sz="2500" dirty="0" smtClean="0">
                <a:solidFill>
                  <a:schemeClr val="tx2"/>
                </a:solidFill>
                <a:latin typeface="Times New Roman" pitchFamily="18" charset="0"/>
              </a:rPr>
              <a:t>лиц (НДФЛ);</a:t>
            </a:r>
            <a:endParaRPr lang="ru-RU" sz="25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2. налога, при применении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упрощенной системы налогообложения;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3. патентной системы налогообложения;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4. единого налога на вмененный доход (до 2021 года)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5. единого сельскохозяйственного налога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6. акцизов, </a:t>
            </a:r>
          </a:p>
          <a:p>
            <a:pPr algn="ctr" eaLnBrk="1" hangingPunct="1">
              <a:defRPr/>
            </a:pPr>
            <a:r>
              <a:rPr lang="ru-RU" sz="2500" dirty="0">
                <a:solidFill>
                  <a:schemeClr val="tx2"/>
                </a:solidFill>
                <a:latin typeface="Times New Roman" pitchFamily="18" charset="0"/>
              </a:rPr>
              <a:t>а также пеней и штрафов по налогам.</a:t>
            </a:r>
          </a:p>
        </p:txBody>
      </p:sp>
      <p:sp>
        <p:nvSpPr>
          <p:cNvPr id="20488" name="AutoShape 29"/>
          <p:cNvSpPr>
            <a:spLocks noChangeArrowheads="1"/>
          </p:cNvSpPr>
          <p:nvPr/>
        </p:nvSpPr>
        <p:spPr bwMode="auto">
          <a:xfrm>
            <a:off x="4114800" y="1600200"/>
            <a:ext cx="914400" cy="457200"/>
          </a:xfrm>
          <a:prstGeom prst="downArrow">
            <a:avLst>
              <a:gd name="adj1" fmla="val 50000"/>
              <a:gd name="adj2" fmla="val 3541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96100" y="644002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341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15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228600" y="609600"/>
            <a:ext cx="8686800" cy="1905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Регулирующие доходы бюджета -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это доходы, по которым устанавливаются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нормативы отчислений в процентах в бюджет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на очередной финансовый год или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>
                <a:solidFill>
                  <a:schemeClr val="tx2"/>
                </a:solidFill>
                <a:latin typeface="Times New Roman" panose="02020603050405020304" pitchFamily="18" charset="0"/>
              </a:rPr>
              <a:t>на долговременной основе</a:t>
            </a:r>
          </a:p>
        </p:txBody>
      </p:sp>
      <p:sp>
        <p:nvSpPr>
          <p:cNvPr id="33799" name="AutoShape 11"/>
          <p:cNvSpPr>
            <a:spLocks noChangeArrowheads="1"/>
          </p:cNvSpPr>
          <p:nvPr/>
        </p:nvSpPr>
        <p:spPr bwMode="auto">
          <a:xfrm>
            <a:off x="457200" y="2971800"/>
            <a:ext cx="6096000" cy="914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Налог на доходы физических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лиц (НДФЛ)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0" name="AutoShape 11"/>
          <p:cNvSpPr>
            <a:spLocks noChangeArrowheads="1"/>
          </p:cNvSpPr>
          <p:nvPr/>
        </p:nvSpPr>
        <p:spPr bwMode="auto">
          <a:xfrm>
            <a:off x="1447800" y="4191000"/>
            <a:ext cx="6096000" cy="914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Налог при упрощенной системе 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налогообложения</a:t>
            </a:r>
          </a:p>
        </p:txBody>
      </p:sp>
      <p:sp>
        <p:nvSpPr>
          <p:cNvPr id="33801" name="AutoShape 11"/>
          <p:cNvSpPr>
            <a:spLocks noChangeArrowheads="1"/>
          </p:cNvSpPr>
          <p:nvPr/>
        </p:nvSpPr>
        <p:spPr bwMode="auto">
          <a:xfrm>
            <a:off x="2209800" y="5410200"/>
            <a:ext cx="6324600" cy="762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722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961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25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1" name="AutoShape 11"/>
          <p:cNvSpPr>
            <a:spLocks noChangeArrowheads="1"/>
          </p:cNvSpPr>
          <p:nvPr/>
        </p:nvSpPr>
        <p:spPr bwMode="auto">
          <a:xfrm>
            <a:off x="228600" y="2238375"/>
            <a:ext cx="8610600" cy="44831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(%) отчислений налоговых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в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endParaRPr lang="ru-RU" alt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области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общей суммы уплаченного </a:t>
            </a:r>
            <a:r>
              <a:rPr lang="ru-RU" alt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</a:t>
            </a:r>
          </a:p>
          <a:p>
            <a:pPr algn="ctr" eaLnBrk="1" hangingPunct="1"/>
            <a:endParaRPr lang="ru-RU" alt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Доходы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от уплаты налога на доходы физических лиц: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25,6%, 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.- 23,7%, 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23,99%;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для доходов свыше 5 млн.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руб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.: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25,6%, 2024 г.- 23,7%, 2025 г. – 23,99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%.</a:t>
            </a:r>
            <a:endParaRPr lang="ru-RU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Доходы от уплаты налога при применении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упрощенной 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системы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налогообложения:</a:t>
            </a:r>
          </a:p>
          <a:p>
            <a:pPr marL="342900" indent="-342900"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7%, 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г.- 7%,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7%.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Доходы от уплаты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патентной системы налогообложения: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100%,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г.- 100%,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100%. 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Доходы от уплаты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единого сельскохозяйственного налога:  </a:t>
            </a:r>
          </a:p>
          <a:p>
            <a:pPr marL="342900" indent="-342900"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50%,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г.- 50%,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50%.</a:t>
            </a:r>
          </a:p>
          <a:p>
            <a:pPr marL="342900" indent="-342900" algn="ctr" eaLnBrk="1" hangingPunct="1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. Акцизы: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0,7039%, 2024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г.-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0,7039%, 2025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г. –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0,7039%.</a:t>
            </a:r>
            <a:endParaRPr lang="ru-RU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AutoNum type="arabicPeriod"/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2535" name="AutoShape 11"/>
          <p:cNvSpPr>
            <a:spLocks noChangeArrowheads="1"/>
          </p:cNvSpPr>
          <p:nvPr/>
        </p:nvSpPr>
        <p:spPr bwMode="auto">
          <a:xfrm>
            <a:off x="304800" y="152400"/>
            <a:ext cx="8382000" cy="19335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мы платим налогов в местный бюджет?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изменяются их пропорции?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часть уплаченного налога поступает в 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области?</a:t>
            </a:r>
          </a:p>
        </p:txBody>
      </p:sp>
      <p:sp>
        <p:nvSpPr>
          <p:cNvPr id="22536" name="Rectangle 17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7" name="Rectangle 19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8" name="Rectangle 21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0" y="2085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7969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569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0" name="AutoShape 11"/>
          <p:cNvSpPr>
            <a:spLocks noChangeArrowheads="1"/>
          </p:cNvSpPr>
          <p:nvPr/>
        </p:nvSpPr>
        <p:spPr bwMode="auto">
          <a:xfrm>
            <a:off x="76200" y="1066800"/>
            <a:ext cx="8915400" cy="5638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buFontTx/>
              <a:buAutoNum type="arabicPeriod"/>
              <a:defRPr/>
            </a:pPr>
            <a:r>
              <a:rPr lang="ru-RU" sz="1900" b="1" u="sng" dirty="0">
                <a:solidFill>
                  <a:schemeClr val="tx2"/>
                </a:solidFill>
                <a:latin typeface="Times New Roman" pitchFamily="18" charset="0"/>
              </a:rPr>
              <a:t>Доходы от использования и продажи </a:t>
            </a:r>
            <a:r>
              <a:rPr lang="ru-RU" sz="1900" b="1" u="sng" dirty="0" smtClean="0">
                <a:solidFill>
                  <a:schemeClr val="tx2"/>
                </a:solidFill>
                <a:latin typeface="Times New Roman" pitchFamily="18" charset="0"/>
              </a:rPr>
              <a:t>муниципального имущества</a:t>
            </a:r>
            <a:r>
              <a:rPr lang="ru-RU" sz="1500" u="sng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поступают 100% в бюджет района от уплаченной суммы;</a:t>
            </a:r>
          </a:p>
          <a:p>
            <a:pPr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900" b="1" u="sng" dirty="0">
                <a:latin typeface="Times New Roman" pitchFamily="18" charset="0"/>
              </a:rPr>
              <a:t>Доходы от передачи в аренду и продажи земельных участков</a:t>
            </a:r>
            <a:r>
              <a:rPr lang="ru-RU" sz="1500" dirty="0">
                <a:latin typeface="Times New Roman" pitchFamily="18" charset="0"/>
              </a:rPr>
              <a:t>, 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государственная собственность на которые </a:t>
            </a:r>
            <a:r>
              <a:rPr lang="ru-RU" sz="1500" dirty="0" smtClean="0">
                <a:latin typeface="Times New Roman" pitchFamily="18" charset="0"/>
              </a:rPr>
              <a:t>не </a:t>
            </a:r>
            <a:r>
              <a:rPr lang="ru-RU" sz="1500" dirty="0">
                <a:latin typeface="Times New Roman" pitchFamily="18" charset="0"/>
              </a:rPr>
              <a:t>разграничена и которые расположены </a:t>
            </a:r>
            <a:r>
              <a:rPr lang="ru-RU" sz="1500" dirty="0" smtClean="0">
                <a:latin typeface="Times New Roman" pitchFamily="18" charset="0"/>
              </a:rPr>
              <a:t>в</a:t>
            </a: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</a:rPr>
              <a:t>границах сельских поселений Курского района,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поступают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100% в бюджет района </a:t>
            </a:r>
            <a:endParaRPr lang="ru-RU" sz="15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от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уплаченной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суммы</a:t>
            </a:r>
            <a:r>
              <a:rPr lang="ru-RU" sz="1500" dirty="0" smtClean="0">
                <a:latin typeface="Times New Roman" pitchFamily="18" charset="0"/>
              </a:rPr>
              <a:t>;</a:t>
            </a:r>
          </a:p>
          <a:p>
            <a:pPr marL="342900" indent="-342900"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19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900" b="1" u="sng" dirty="0">
                <a:solidFill>
                  <a:schemeClr val="tx2"/>
                </a:solidFill>
                <a:latin typeface="Times New Roman" pitchFamily="18" charset="0"/>
              </a:rPr>
              <a:t>Платежи в виде штрафов и иных санкций за</a:t>
            </a: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: 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нарушение законодательства </a:t>
            </a:r>
            <a:r>
              <a:rPr lang="ru-RU" sz="1500" b="1" dirty="0">
                <a:latin typeface="Times New Roman" pitchFamily="18" charset="0"/>
              </a:rPr>
              <a:t>о контрактной системе</a:t>
            </a:r>
            <a:r>
              <a:rPr lang="ru-RU" sz="1500" dirty="0">
                <a:latin typeface="Times New Roman" pitchFamily="18" charset="0"/>
              </a:rPr>
              <a:t> в сфере закупок товаров, работ, услуг 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для обеспечения  государственных и муниципальных нужд, если закупки </a:t>
            </a:r>
            <a:r>
              <a:rPr lang="ru-RU" sz="1500" dirty="0" smtClean="0">
                <a:latin typeface="Times New Roman" pitchFamily="18" charset="0"/>
              </a:rPr>
              <a:t>товаров</a:t>
            </a:r>
            <a:r>
              <a:rPr lang="ru-RU" sz="1500" dirty="0">
                <a:latin typeface="Times New Roman" pitchFamily="18" charset="0"/>
              </a:rPr>
              <a:t>, работ, услуг </a:t>
            </a: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осуществлялись </a:t>
            </a:r>
            <a:r>
              <a:rPr lang="ru-RU" sz="1500" dirty="0">
                <a:latin typeface="Times New Roman" pitchFamily="18" charset="0"/>
              </a:rPr>
              <a:t>муниципальным заказчиком, </a:t>
            </a:r>
            <a:r>
              <a:rPr lang="ru-RU" sz="1500" dirty="0" smtClean="0">
                <a:latin typeface="Times New Roman" pitchFamily="18" charset="0"/>
              </a:rPr>
              <a:t>действующим </a:t>
            </a:r>
            <a:r>
              <a:rPr lang="ru-RU" sz="1500" dirty="0">
                <a:latin typeface="Times New Roman" pitchFamily="18" charset="0"/>
              </a:rPr>
              <a:t>от имени муниципального района, </a:t>
            </a: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в </a:t>
            </a:r>
            <a:r>
              <a:rPr lang="ru-RU" sz="1500" dirty="0">
                <a:latin typeface="Times New Roman" pitchFamily="18" charset="0"/>
              </a:rPr>
              <a:t>бюджет Курского района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поступают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100%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от </a:t>
            </a:r>
            <a:r>
              <a:rPr lang="ru-RU" sz="1500" dirty="0">
                <a:solidFill>
                  <a:schemeClr val="tx2"/>
                </a:solidFill>
                <a:latin typeface="Times New Roman" pitchFamily="18" charset="0"/>
              </a:rPr>
              <a:t>уплаченной </a:t>
            </a:r>
            <a:r>
              <a:rPr lang="ru-RU" sz="1500" dirty="0" smtClean="0">
                <a:solidFill>
                  <a:schemeClr val="tx2"/>
                </a:solidFill>
                <a:latin typeface="Times New Roman" pitchFamily="18" charset="0"/>
              </a:rPr>
              <a:t>суммы</a:t>
            </a:r>
            <a:r>
              <a:rPr lang="ru-RU" sz="1500" dirty="0" smtClean="0">
                <a:latin typeface="Times New Roman" pitchFamily="18" charset="0"/>
              </a:rPr>
              <a:t>;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нарушение законодательства</a:t>
            </a:r>
            <a:r>
              <a:rPr lang="ru-RU" sz="1500" dirty="0">
                <a:latin typeface="Times New Roman" pitchFamily="18" charset="0"/>
              </a:rPr>
              <a:t> </a:t>
            </a:r>
            <a:r>
              <a:rPr lang="ru-RU" sz="1500" b="1" dirty="0">
                <a:latin typeface="Times New Roman" pitchFamily="18" charset="0"/>
              </a:rPr>
              <a:t>о налогах и </a:t>
            </a:r>
            <a:r>
              <a:rPr lang="ru-RU" sz="1500" b="1" dirty="0" smtClean="0">
                <a:latin typeface="Times New Roman" pitchFamily="18" charset="0"/>
              </a:rPr>
              <a:t>сборах 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за неуплату или несвоевременную уплату налога </a:t>
            </a:r>
            <a:r>
              <a:rPr lang="ru-RU" sz="1500" dirty="0" smtClean="0">
                <a:latin typeface="Times New Roman" pitchFamily="18" charset="0"/>
              </a:rPr>
              <a:t>по </a:t>
            </a:r>
            <a:r>
              <a:rPr lang="ru-RU" sz="1500" dirty="0">
                <a:latin typeface="Times New Roman" pitchFamily="18" charset="0"/>
              </a:rPr>
              <a:t>нормативу отчислений</a:t>
            </a:r>
            <a:r>
              <a:rPr lang="en-US" sz="1500" dirty="0">
                <a:latin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</a:rPr>
              <a:t>соответствующего налога;</a:t>
            </a:r>
          </a:p>
          <a:p>
            <a:pPr marL="342900" indent="-342900"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 - </a:t>
            </a:r>
            <a:r>
              <a:rPr lang="ru-RU" sz="1500" b="1" dirty="0">
                <a:latin typeface="Times New Roman" pitchFamily="18" charset="0"/>
              </a:rPr>
              <a:t>за административные правонарушения в сфере уплаты налогов и </a:t>
            </a:r>
            <a:r>
              <a:rPr lang="ru-RU" sz="1500" b="1" dirty="0" smtClean="0">
                <a:latin typeface="Times New Roman" pitchFamily="18" charset="0"/>
              </a:rPr>
              <a:t>сборов - </a:t>
            </a:r>
            <a:r>
              <a:rPr lang="ru-RU" sz="1500" dirty="0" smtClean="0">
                <a:latin typeface="Times New Roman" pitchFamily="18" charset="0"/>
              </a:rPr>
              <a:t>50% от уплаченной суммы;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latin typeface="Times New Roman" pitchFamily="18" charset="0"/>
              </a:rPr>
              <a:t>за нарушение бюджетного </a:t>
            </a:r>
            <a:r>
              <a:rPr lang="ru-RU" sz="1500" b="1" dirty="0" smtClean="0">
                <a:latin typeface="Times New Roman" pitchFamily="18" charset="0"/>
              </a:rPr>
              <a:t>законодательства </a:t>
            </a:r>
            <a:r>
              <a:rPr lang="ru-RU" sz="1500" b="1" dirty="0">
                <a:latin typeface="Times New Roman" pitchFamily="18" charset="0"/>
              </a:rPr>
              <a:t>РФ</a:t>
            </a:r>
            <a:r>
              <a:rPr lang="ru-RU" sz="1500" dirty="0">
                <a:latin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</a:rPr>
              <a:t> - 100 % от уплаченной суммы;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500" b="1" dirty="0">
                <a:latin typeface="Times New Roman" pitchFamily="18" charset="0"/>
              </a:rPr>
              <a:t>за несоблюдение муниципальных правовых актов Курского района Курской области</a:t>
            </a:r>
            <a:r>
              <a:rPr lang="ru-RU" sz="1500" dirty="0">
                <a:latin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</a:rPr>
              <a:t>– 100%</a:t>
            </a:r>
          </a:p>
          <a:p>
            <a:pPr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от уплаченной суммы;</a:t>
            </a:r>
          </a:p>
          <a:p>
            <a:pPr marL="342900" indent="-342900" algn="ctr" eaLnBrk="1" hangingPunct="1">
              <a:defRPr/>
            </a:pPr>
            <a:endParaRPr lang="ru-RU" sz="15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1500" b="1" dirty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ru-RU" sz="1900" b="1" u="sng" dirty="0">
                <a:latin typeface="Times New Roman" pitchFamily="18" charset="0"/>
              </a:rPr>
              <a:t>Плата за негативное воздействие на окружающую среду</a:t>
            </a:r>
            <a:r>
              <a:rPr lang="ru-RU" sz="1900" u="sng" dirty="0">
                <a:latin typeface="Times New Roman" pitchFamily="18" charset="0"/>
              </a:rPr>
              <a:t> </a:t>
            </a:r>
            <a:r>
              <a:rPr lang="ru-RU" sz="1500" dirty="0">
                <a:latin typeface="Times New Roman" pitchFamily="18" charset="0"/>
              </a:rPr>
              <a:t>по нормативу 60 </a:t>
            </a:r>
            <a:r>
              <a:rPr lang="ru-RU" sz="1500" dirty="0" smtClean="0">
                <a:latin typeface="Times New Roman" pitchFamily="18" charset="0"/>
              </a:rPr>
              <a:t>% </a:t>
            </a:r>
          </a:p>
          <a:p>
            <a:pPr marL="342900" indent="-342900"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от уплаченной суммы.</a:t>
            </a: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5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3559" name="AutoShape 11"/>
          <p:cNvSpPr>
            <a:spLocks noChangeArrowheads="1"/>
          </p:cNvSpPr>
          <p:nvPr/>
        </p:nvSpPr>
        <p:spPr bwMode="auto">
          <a:xfrm>
            <a:off x="838200" y="228600"/>
            <a:ext cx="76962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7936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2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228600" y="533400"/>
            <a:ext cx="86868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Курского района Курской 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5" name="AutoShape 11"/>
          <p:cNvSpPr>
            <a:spLocks noChangeArrowheads="1"/>
          </p:cNvSpPr>
          <p:nvPr/>
        </p:nvSpPr>
        <p:spPr bwMode="auto">
          <a:xfrm>
            <a:off x="152400" y="28194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определения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конкретной цели ее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3200400" y="35052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финансирование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«переданных»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</a:t>
            </a:r>
            <a:endParaRPr 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7" name="AutoShape 11"/>
          <p:cNvSpPr>
            <a:spLocks noChangeArrowheads="1"/>
          </p:cNvSpPr>
          <p:nvPr/>
        </p:nvSpPr>
        <p:spPr bwMode="auto">
          <a:xfrm>
            <a:off x="6248400" y="2819400"/>
            <a:ext cx="2743200" cy="2971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</a:t>
            </a:r>
          </a:p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</a:t>
            </a: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асходных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бязательств </a:t>
            </a:r>
          </a:p>
          <a:p>
            <a:pPr algn="ctr" eaLnBrk="1" hangingPunct="1">
              <a:defRPr/>
            </a:pPr>
            <a:r>
              <a:rPr lang="ru-RU" sz="2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вопросам </a:t>
            </a:r>
          </a:p>
          <a:p>
            <a:pPr algn="ctr" eaLnBrk="1" hangingPunct="1">
              <a:defRPr/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</a:p>
        </p:txBody>
      </p:sp>
      <p:sp>
        <p:nvSpPr>
          <p:cNvPr id="37898" name="AutoShape 29"/>
          <p:cNvSpPr>
            <a:spLocks noChangeArrowheads="1"/>
          </p:cNvSpPr>
          <p:nvPr/>
        </p:nvSpPr>
        <p:spPr bwMode="auto">
          <a:xfrm>
            <a:off x="4038600" y="1981200"/>
            <a:ext cx="1066800" cy="1371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899" name="AutoShape 29"/>
          <p:cNvSpPr>
            <a:spLocks noChangeArrowheads="1"/>
          </p:cNvSpPr>
          <p:nvPr/>
        </p:nvSpPr>
        <p:spPr bwMode="auto">
          <a:xfrm>
            <a:off x="1066800" y="19050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900" name="AutoShape 29"/>
          <p:cNvSpPr>
            <a:spLocks noChangeArrowheads="1"/>
          </p:cNvSpPr>
          <p:nvPr/>
        </p:nvSpPr>
        <p:spPr bwMode="auto">
          <a:xfrm>
            <a:off x="7239000" y="19812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0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AutoShape 11"/>
          <p:cNvSpPr>
            <a:spLocks noChangeArrowheads="1"/>
          </p:cNvSpPr>
          <p:nvPr/>
        </p:nvSpPr>
        <p:spPr bwMode="auto">
          <a:xfrm>
            <a:off x="95251" y="139859"/>
            <a:ext cx="8839200" cy="81462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и как определяется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безвозмездных поступлений в местный бюджет? 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5" name="AutoShape 11"/>
          <p:cNvSpPr>
            <a:spLocks noChangeArrowheads="1"/>
          </p:cNvSpPr>
          <p:nvPr/>
        </p:nvSpPr>
        <p:spPr bwMode="auto">
          <a:xfrm>
            <a:off x="370009" y="1052513"/>
            <a:ext cx="2452148" cy="54189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2200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7896" name="AutoShape 11"/>
          <p:cNvSpPr>
            <a:spLocks noChangeArrowheads="1"/>
          </p:cNvSpPr>
          <p:nvPr/>
        </p:nvSpPr>
        <p:spPr bwMode="auto">
          <a:xfrm>
            <a:off x="3395868" y="1065332"/>
            <a:ext cx="2615152" cy="53796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22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7897" name="AutoShape 11"/>
          <p:cNvSpPr>
            <a:spLocks noChangeArrowheads="1"/>
          </p:cNvSpPr>
          <p:nvPr/>
        </p:nvSpPr>
        <p:spPr bwMode="auto">
          <a:xfrm>
            <a:off x="6553200" y="1058307"/>
            <a:ext cx="2223548" cy="54189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2200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37898" name="AutoShape 29"/>
          <p:cNvSpPr>
            <a:spLocks noChangeArrowheads="1"/>
          </p:cNvSpPr>
          <p:nvPr/>
        </p:nvSpPr>
        <p:spPr bwMode="auto">
          <a:xfrm>
            <a:off x="4361015" y="1535824"/>
            <a:ext cx="762000" cy="427991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899" name="AutoShape 29"/>
          <p:cNvSpPr>
            <a:spLocks noChangeArrowheads="1"/>
          </p:cNvSpPr>
          <p:nvPr/>
        </p:nvSpPr>
        <p:spPr bwMode="auto">
          <a:xfrm>
            <a:off x="1024130" y="1524000"/>
            <a:ext cx="838200" cy="438231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7900" name="AutoShape 29"/>
          <p:cNvSpPr>
            <a:spLocks noChangeArrowheads="1"/>
          </p:cNvSpPr>
          <p:nvPr/>
        </p:nvSpPr>
        <p:spPr bwMode="auto">
          <a:xfrm>
            <a:off x="7200900" y="1512176"/>
            <a:ext cx="838200" cy="486796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95251" y="2060100"/>
            <a:ext cx="2835579" cy="466137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7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Предусматриваются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РФ в целях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выравнивания бюджетной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обеспеченности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районов,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на поддержку мер по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беспечению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сбалансированности  бюджетов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образуют региональный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 финансовой поддержки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униципальных районов.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дотаций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убъекта РФ.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3048000" y="2060100"/>
            <a:ext cx="3394435" cy="46613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7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sz="17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Предоставляются за счет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из федерального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юджета или иных доходов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субъекта РФ в объеме,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необходимом для осуществления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рганами местного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отдельных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олномочий, переданных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законами субъектов РФ.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Утверждаются законом 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субъекта РФ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очередной финансовый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 каждому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муниципальному образованию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виду субвенции.</a:t>
            </a:r>
          </a:p>
          <a:p>
            <a:pPr algn="ctr" eaLnBrk="1" hangingPunct="1">
              <a:defRPr/>
            </a:pPr>
            <a:r>
              <a:rPr lang="ru-RU" sz="17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553200" y="2065893"/>
            <a:ext cx="2514600" cy="4655582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Образуется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расходов, из которого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законов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 РФ или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высшего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исполнительного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ргана государственной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ласти распределяются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местным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софинансирование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расходных обязательств.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400799"/>
            <a:ext cx="1981200" cy="320675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116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5" name="AutoShape 11"/>
          <p:cNvSpPr>
            <a:spLocks noChangeArrowheads="1"/>
          </p:cNvSpPr>
          <p:nvPr/>
        </p:nvSpPr>
        <p:spPr bwMode="auto">
          <a:xfrm>
            <a:off x="457200" y="381000"/>
            <a:ext cx="83820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</a:t>
            </a:r>
            <a:endParaRPr lang="ru-RU" altLang="ru-RU" sz="2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Курского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AutoShape 11"/>
          <p:cNvSpPr>
            <a:spLocks noChangeArrowheads="1"/>
          </p:cNvSpPr>
          <p:nvPr/>
        </p:nvSpPr>
        <p:spPr bwMode="auto">
          <a:xfrm>
            <a:off x="2667000" y="3276600"/>
            <a:ext cx="3733800" cy="2057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средства,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бюджету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РФ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возвратной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возмездной основах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</a:endParaRPr>
          </a:p>
        </p:txBody>
      </p:sp>
      <p:sp>
        <p:nvSpPr>
          <p:cNvPr id="25607" name="AutoShape 11"/>
          <p:cNvSpPr>
            <a:spLocks noChangeArrowheads="1"/>
          </p:cNvSpPr>
          <p:nvPr/>
        </p:nvSpPr>
        <p:spPr bwMode="auto">
          <a:xfrm>
            <a:off x="5943600" y="2895600"/>
            <a:ext cx="2971800" cy="2667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Заем в денежной форме,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предоставляемый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кредитной организацией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муниципальному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на условиях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возвратности с выплатой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заемщиком процента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пользование займом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</a:endParaRPr>
          </a:p>
        </p:txBody>
      </p:sp>
      <p:sp>
        <p:nvSpPr>
          <p:cNvPr id="25608" name="AutoShape 11"/>
          <p:cNvSpPr>
            <a:spLocks noChangeArrowheads="1"/>
          </p:cNvSpPr>
          <p:nvPr/>
        </p:nvSpPr>
        <p:spPr bwMode="auto">
          <a:xfrm>
            <a:off x="304800" y="2895600"/>
            <a:ext cx="2743200" cy="2667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бумаги,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выпущенные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</a:endParaRPr>
          </a:p>
        </p:txBody>
      </p:sp>
      <p:sp>
        <p:nvSpPr>
          <p:cNvPr id="38921" name="AutoShape 29"/>
          <p:cNvSpPr>
            <a:spLocks noChangeArrowheads="1"/>
          </p:cNvSpPr>
          <p:nvPr/>
        </p:nvSpPr>
        <p:spPr bwMode="auto">
          <a:xfrm>
            <a:off x="4114800" y="27432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8922" name="AutoShape 29"/>
          <p:cNvSpPr>
            <a:spLocks noChangeArrowheads="1"/>
          </p:cNvSpPr>
          <p:nvPr/>
        </p:nvSpPr>
        <p:spPr bwMode="auto">
          <a:xfrm>
            <a:off x="1219200" y="24384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8923" name="AutoShape 29"/>
          <p:cNvSpPr>
            <a:spLocks noChangeArrowheads="1"/>
          </p:cNvSpPr>
          <p:nvPr/>
        </p:nvSpPr>
        <p:spPr bwMode="auto">
          <a:xfrm>
            <a:off x="7239000" y="24384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8924" name="AutoShape 11"/>
          <p:cNvSpPr>
            <a:spLocks noChangeArrowheads="1"/>
          </p:cNvSpPr>
          <p:nvPr/>
        </p:nvSpPr>
        <p:spPr bwMode="auto">
          <a:xfrm>
            <a:off x="381000" y="1676400"/>
            <a:ext cx="25908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ценные бумаги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8925" name="AutoShape 11"/>
          <p:cNvSpPr>
            <a:spLocks noChangeArrowheads="1"/>
          </p:cNvSpPr>
          <p:nvPr/>
        </p:nvSpPr>
        <p:spPr bwMode="auto">
          <a:xfrm>
            <a:off x="3048000" y="1676400"/>
            <a:ext cx="29718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других бюджетов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системы РФ</a:t>
            </a:r>
          </a:p>
        </p:txBody>
      </p:sp>
      <p:sp>
        <p:nvSpPr>
          <p:cNvPr id="38926" name="AutoShape 11"/>
          <p:cNvSpPr>
            <a:spLocks noChangeArrowheads="1"/>
          </p:cNvSpPr>
          <p:nvPr/>
        </p:nvSpPr>
        <p:spPr bwMode="auto">
          <a:xfrm>
            <a:off x="6172200" y="1676400"/>
            <a:ext cx="26670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 кредитных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8927" name="AutoShape 11"/>
          <p:cNvSpPr>
            <a:spLocks noChangeArrowheads="1"/>
          </p:cNvSpPr>
          <p:nvPr/>
        </p:nvSpPr>
        <p:spPr bwMode="auto">
          <a:xfrm>
            <a:off x="304800" y="5638799"/>
            <a:ext cx="8077200" cy="1082676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планируется дефицит в сумме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36 075 755,00 руб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 – бюджетный кредит в сумме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27 654 00,00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изменение остатков средств на счетах по учету средств бюджетов в сумме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8 421 755,00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 планируется без дефицита.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2960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499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9082117"/>
            <a:ext cx="4572000" cy="2502223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555932"/>
              </p:ext>
            </p:extLst>
          </p:nvPr>
        </p:nvGraphicFramePr>
        <p:xfrm>
          <a:off x="258995" y="1676400"/>
          <a:ext cx="8602680" cy="472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720">
                  <a:extLst>
                    <a:ext uri="{9D8B030D-6E8A-4147-A177-3AD203B41FA5}">
                      <a16:colId xmlns:a16="http://schemas.microsoft.com/office/drawing/2014/main" val="1134229008"/>
                    </a:ext>
                  </a:extLst>
                </a:gridCol>
                <a:gridCol w="4924960">
                  <a:extLst>
                    <a:ext uri="{9D8B030D-6E8A-4147-A177-3AD203B41FA5}">
                      <a16:colId xmlns:a16="http://schemas.microsoft.com/office/drawing/2014/main" val="2244815140"/>
                    </a:ext>
                  </a:extLst>
                </a:gridCol>
              </a:tblGrid>
              <a:tr h="43821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Виды безвозмездных поступлений в бюджет Курского района Курской области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27)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4" action="ppaction://hlinksldjump"/>
                        </a:rPr>
                        <a:t>Планируемые поступления в доходную</a:t>
                      </a:r>
                      <a:r>
                        <a:rPr lang="ru-RU" altLang="ru-RU" sz="12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4" action="ppaction://hlinksldjump"/>
                        </a:rPr>
                        <a:t>часть бюджета Курского района Курской области в 2025 году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 (стр. 38)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36219"/>
                  </a:ext>
                </a:extLst>
              </a:tr>
              <a:tr h="440324"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Кем и как определяется доля безвозмездных поступлений в местный бюджет? 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</a:t>
                      </a:r>
                      <a:r>
                        <a:rPr lang="ru-RU" altLang="ru-RU" sz="12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Расходы бюджета, понятие, приоритетные направления расходов бюджета Курского района Курской области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39-42)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03925"/>
                  </a:ext>
                </a:extLst>
              </a:tr>
              <a:tr h="440324"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Источники финансирования дефицита </a:t>
                      </a:r>
                    </a:p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бюджета Курского района Курской области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29)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Классификация расходов бюджета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43-46)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3022"/>
                  </a:ext>
                </a:extLst>
              </a:tr>
              <a:tr h="438211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Муниципальный долг, понятие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30)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0" action="ppaction://hlinksldjump"/>
                        </a:rPr>
                        <a:t>В каких пропорциях распределяются расходы бюджета Курского района Курской области на 202</a:t>
                      </a:r>
                      <a:r>
                        <a:rPr lang="en-US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0" action="ppaction://hlinksldjump"/>
                        </a:rPr>
                        <a:t>3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0" action="ppaction://hlinksldjump"/>
                        </a:rPr>
                        <a:t> год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 (стр. 47) </a:t>
                      </a:r>
                      <a:endParaRPr lang="ru-RU" altLang="ru-RU" sz="1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51451"/>
                  </a:ext>
                </a:extLst>
              </a:tr>
              <a:tr h="613496"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Предельный объем и верхний предел муниципального долга Курского района Курской области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31)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2" action="ppaction://hlinksldjump"/>
                        </a:rPr>
                        <a:t>В каких пропорциях распределяются расходы бюджета Курского района Курской области на 2024 год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 (стр. 48)</a:t>
                      </a:r>
                      <a:endParaRPr lang="ru-RU" altLang="ru-RU" sz="1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65201"/>
                  </a:ext>
                </a:extLst>
              </a:tr>
              <a:tr h="613496">
                <a:tc>
                  <a:txBody>
                    <a:bodyPr/>
                    <a:lstStyle/>
                    <a:p>
                      <a:pPr algn="just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Как применяется п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рогноз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 социально-экономического развития района для формирования бюджета района?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32-35)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4" action="ppaction://hlinksldjump"/>
                        </a:rPr>
                        <a:t>В каких пропорциях распределяются расходы бюджета Курского района Курской области на 2025 год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 (стр. 49)</a:t>
                      </a:r>
                      <a:endParaRPr lang="ru-RU" altLang="ru-RU" sz="1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32804"/>
                  </a:ext>
                </a:extLst>
              </a:tr>
              <a:tr h="788780"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5" action="ppaction://hlinksldjump"/>
                        </a:rPr>
                        <a:t>Планируемые поступления в доходную</a:t>
                      </a:r>
                      <a:r>
                        <a:rPr lang="ru-RU" altLang="ru-RU" sz="12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5" action="ppaction://hlinksldjump"/>
                        </a:rPr>
                        <a:t> 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5" action="ppaction://hlinksldjump"/>
                        </a:rPr>
                        <a:t>часть бюджета Курского района Курской области в 202</a:t>
                      </a:r>
                      <a:r>
                        <a:rPr lang="en-US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5" action="ppaction://hlinksldjump"/>
                        </a:rPr>
                        <a:t>3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5" action="ppaction://hlinksldjump"/>
                        </a:rPr>
                        <a:t> году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 (стр. 36)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Расходы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 на общегосударственные вопросы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50)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73453"/>
                  </a:ext>
                </a:extLst>
              </a:tr>
              <a:tr h="6134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7" action="ppaction://hlinksldjump"/>
                        </a:rPr>
                        <a:t>Планируемые поступления в доходную</a:t>
                      </a:r>
                      <a:r>
                        <a:rPr lang="ru-RU" altLang="ru-RU" sz="12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7" action="ppaction://hlinksldjump"/>
                        </a:rPr>
                        <a:t> 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hlinkClick r:id="rId17" action="ppaction://hlinksldjump"/>
                        </a:rPr>
                        <a:t>часть бюджета Курского района Курской области в 2024 году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</a:rPr>
                        <a:t> (стр. 37)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hlinkClick r:id="rId18" action="ppaction://hlinksldjump"/>
                        </a:rPr>
                        <a:t>Административные расходы бюджета Курского района Курской области (численность муниципальных служащих, расходы на оплату труда муниципальных служащих)</a:t>
                      </a:r>
                      <a:r>
                        <a:rPr lang="ru-RU" alt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alt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rPr>
                        <a:t>(стр. 51) 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54610"/>
                  </a:ext>
                </a:extLst>
              </a:tr>
            </a:tbl>
          </a:graphicData>
        </a:graphic>
      </p:graphicFrame>
      <p:sp>
        <p:nvSpPr>
          <p:cNvPr id="16" name="Прямоугольная выноска 15"/>
          <p:cNvSpPr/>
          <p:nvPr/>
        </p:nvSpPr>
        <p:spPr>
          <a:xfrm>
            <a:off x="284680" y="228600"/>
            <a:ext cx="8648700" cy="914400"/>
          </a:xfrm>
          <a:prstGeom prst="wedgeRectCallout">
            <a:avLst>
              <a:gd name="adj1" fmla="val 2328"/>
              <a:gd name="adj2" fmla="val 1020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 осуществить быстрый переход к интересующей Вас странице или разделу наведите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курсор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(указаны ниже)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помощи правой кнопки выберите пункт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гиперссылку»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858000" y="655695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50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AutoShape 11"/>
          <p:cNvSpPr>
            <a:spLocks noChangeArrowheads="1"/>
          </p:cNvSpPr>
          <p:nvPr/>
        </p:nvSpPr>
        <p:spPr bwMode="auto">
          <a:xfrm>
            <a:off x="533400" y="1828800"/>
            <a:ext cx="8229600" cy="2209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Муниципальный долг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это обязательства,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возникающие из муниципальных займов (заимствований),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принятых на себя муниципальным образованием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гарантий (поручительств), а также принятые на себя </a:t>
            </a:r>
          </a:p>
          <a:p>
            <a:pPr algn="ctr" eaLnBrk="1" hangingPunct="1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муниципальным образованием обязательства третьих лиц</a:t>
            </a:r>
          </a:p>
          <a:p>
            <a:pPr algn="ctr">
              <a:defRPr/>
            </a:pPr>
            <a:endParaRPr lang="ru-RU" sz="25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9943" name="AutoShape 29"/>
          <p:cNvSpPr>
            <a:spLocks noChangeArrowheads="1"/>
          </p:cNvSpPr>
          <p:nvPr/>
        </p:nvSpPr>
        <p:spPr bwMode="auto">
          <a:xfrm>
            <a:off x="4267200" y="1295400"/>
            <a:ext cx="6858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6632" name="AutoShape 11"/>
          <p:cNvSpPr>
            <a:spLocks noChangeArrowheads="1"/>
          </p:cNvSpPr>
          <p:nvPr/>
        </p:nvSpPr>
        <p:spPr bwMode="auto">
          <a:xfrm>
            <a:off x="533400" y="381000"/>
            <a:ext cx="83820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sp>
        <p:nvSpPr>
          <p:cNvPr id="26633" name="AutoShape 23"/>
          <p:cNvSpPr>
            <a:spLocks noChangeArrowheads="1"/>
          </p:cNvSpPr>
          <p:nvPr/>
        </p:nvSpPr>
        <p:spPr bwMode="auto">
          <a:xfrm>
            <a:off x="1752600" y="4343400"/>
            <a:ext cx="5943600" cy="2209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FF5050"/>
                </a:solidFill>
                <a:latin typeface="Times New Roman" panose="02020603050405020304" pitchFamily="18" charset="0"/>
              </a:rPr>
              <a:t>!!! </a:t>
            </a:r>
            <a:r>
              <a:rPr lang="ru-RU" altLang="ru-RU" sz="2000" b="1">
                <a:latin typeface="Times New Roman" panose="02020603050405020304" pitchFamily="18" charset="0"/>
              </a:rPr>
              <a:t>Предельный объем муниципального долга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не должен превышать утвержденный общий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 годовой объем доходов местного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без учета утвержденного объема безвозмездных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поступлений и (или) поступлений налоговых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доходов по дополнительным нормативам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отчислений </a:t>
            </a:r>
            <a:r>
              <a:rPr lang="ru-RU" altLang="ru-RU" sz="2000" b="1">
                <a:solidFill>
                  <a:srgbClr val="FF5050"/>
                </a:solidFill>
                <a:latin typeface="Times New Roman" panose="02020603050405020304" pitchFamily="18" charset="0"/>
              </a:rPr>
              <a:t>!!!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30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7653" name="AutoShape 11"/>
          <p:cNvSpPr>
            <a:spLocks noChangeArrowheads="1"/>
          </p:cNvSpPr>
          <p:nvPr/>
        </p:nvSpPr>
        <p:spPr bwMode="auto">
          <a:xfrm>
            <a:off x="76200" y="457200"/>
            <a:ext cx="89916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Предельный объем и верхний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муниципального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27654" name="AutoShape 11"/>
          <p:cNvSpPr>
            <a:spLocks noChangeArrowheads="1"/>
          </p:cNvSpPr>
          <p:nvPr/>
        </p:nvSpPr>
        <p:spPr bwMode="auto">
          <a:xfrm>
            <a:off x="228600" y="38862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2023 </a:t>
            </a:r>
            <a:r>
              <a:rPr lang="ru-RU" altLang="ru-RU" sz="1800" b="1" dirty="0"/>
              <a:t>год</a:t>
            </a:r>
          </a:p>
        </p:txBody>
      </p:sp>
      <p:sp>
        <p:nvSpPr>
          <p:cNvPr id="40967" name="AutoShape 11"/>
          <p:cNvSpPr>
            <a:spLocks noChangeArrowheads="1"/>
          </p:cNvSpPr>
          <p:nvPr/>
        </p:nvSpPr>
        <p:spPr bwMode="auto">
          <a:xfrm>
            <a:off x="1066800" y="2057400"/>
            <a:ext cx="31242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Предельный объем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муниципального долга</a:t>
            </a:r>
          </a:p>
        </p:txBody>
      </p:sp>
      <p:sp>
        <p:nvSpPr>
          <p:cNvPr id="40968" name="AutoShape 11"/>
          <p:cNvSpPr>
            <a:spLocks noChangeArrowheads="1"/>
          </p:cNvSpPr>
          <p:nvPr/>
        </p:nvSpPr>
        <p:spPr bwMode="auto">
          <a:xfrm>
            <a:off x="5334000" y="2133600"/>
            <a:ext cx="3124200" cy="990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Верхний предел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</a:rPr>
              <a:t>муниципального долга</a:t>
            </a:r>
          </a:p>
        </p:txBody>
      </p:sp>
      <p:sp>
        <p:nvSpPr>
          <p:cNvPr id="27657" name="AutoShape 11"/>
          <p:cNvSpPr>
            <a:spLocks noChangeArrowheads="1"/>
          </p:cNvSpPr>
          <p:nvPr/>
        </p:nvSpPr>
        <p:spPr bwMode="auto">
          <a:xfrm>
            <a:off x="1752600" y="38862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2024 </a:t>
            </a:r>
            <a:r>
              <a:rPr lang="ru-RU" altLang="ru-RU" sz="1800" b="1" dirty="0"/>
              <a:t>год</a:t>
            </a:r>
          </a:p>
        </p:txBody>
      </p:sp>
      <p:sp>
        <p:nvSpPr>
          <p:cNvPr id="27658" name="AutoShape 11"/>
          <p:cNvSpPr>
            <a:spLocks noChangeArrowheads="1"/>
          </p:cNvSpPr>
          <p:nvPr/>
        </p:nvSpPr>
        <p:spPr bwMode="auto">
          <a:xfrm>
            <a:off x="3276600" y="3886200"/>
            <a:ext cx="1371600" cy="457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2025 </a:t>
            </a:r>
            <a:r>
              <a:rPr lang="ru-RU" altLang="ru-RU" sz="1800" b="1" dirty="0"/>
              <a:t>год</a:t>
            </a:r>
          </a:p>
        </p:txBody>
      </p:sp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228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276 731 202,00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27660" name="AutoShape 37"/>
          <p:cNvSpPr>
            <a:spLocks noChangeArrowheads="1"/>
          </p:cNvSpPr>
          <p:nvPr/>
        </p:nvSpPr>
        <p:spPr bwMode="auto">
          <a:xfrm rot="5400000">
            <a:off x="742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61" name="AutoShape 37"/>
          <p:cNvSpPr>
            <a:spLocks noChangeArrowheads="1"/>
          </p:cNvSpPr>
          <p:nvPr/>
        </p:nvSpPr>
        <p:spPr bwMode="auto">
          <a:xfrm rot="5400000">
            <a:off x="2266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62" name="AutoShape 37"/>
          <p:cNvSpPr>
            <a:spLocks noChangeArrowheads="1"/>
          </p:cNvSpPr>
          <p:nvPr/>
        </p:nvSpPr>
        <p:spPr bwMode="auto">
          <a:xfrm rot="5400000">
            <a:off x="3790950" y="42862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63" name="AutoShape 11"/>
          <p:cNvSpPr>
            <a:spLocks noChangeArrowheads="1"/>
          </p:cNvSpPr>
          <p:nvPr/>
        </p:nvSpPr>
        <p:spPr bwMode="auto">
          <a:xfrm>
            <a:off x="1752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273 975 530,00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руб. </a:t>
            </a:r>
          </a:p>
        </p:txBody>
      </p:sp>
      <p:sp>
        <p:nvSpPr>
          <p:cNvPr id="27664" name="AutoShape 11"/>
          <p:cNvSpPr>
            <a:spLocks noChangeArrowheads="1"/>
          </p:cNvSpPr>
          <p:nvPr/>
        </p:nvSpPr>
        <p:spPr bwMode="auto">
          <a:xfrm>
            <a:off x="33528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288 688 131,00</a:t>
            </a:r>
            <a:endParaRPr lang="ru-RU" altLang="ru-RU" sz="1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27665" name="AutoShape 11"/>
          <p:cNvSpPr>
            <a:spLocks noChangeArrowheads="1"/>
          </p:cNvSpPr>
          <p:nvPr/>
        </p:nvSpPr>
        <p:spPr bwMode="auto">
          <a:xfrm>
            <a:off x="4953000" y="3886200"/>
            <a:ext cx="13716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01.01.2024 </a:t>
            </a:r>
            <a:r>
              <a:rPr lang="ru-RU" altLang="ru-RU" sz="1800" b="1" dirty="0">
                <a:latin typeface="Times New Roman" panose="02020603050405020304" pitchFamily="18" charset="0"/>
              </a:rPr>
              <a:t>г.</a:t>
            </a:r>
          </a:p>
        </p:txBody>
      </p:sp>
      <p:sp>
        <p:nvSpPr>
          <p:cNvPr id="27666" name="AutoShape 11"/>
          <p:cNvSpPr>
            <a:spLocks noChangeArrowheads="1"/>
          </p:cNvSpPr>
          <p:nvPr/>
        </p:nvSpPr>
        <p:spPr bwMode="auto">
          <a:xfrm>
            <a:off x="6400800" y="3886200"/>
            <a:ext cx="12192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01.01.2025 </a:t>
            </a:r>
            <a:r>
              <a:rPr lang="ru-RU" altLang="ru-RU" sz="1800" b="1" dirty="0">
                <a:latin typeface="Times New Roman" panose="02020603050405020304" pitchFamily="18" charset="0"/>
              </a:rPr>
              <a:t>г.</a:t>
            </a:r>
          </a:p>
        </p:txBody>
      </p:sp>
      <p:sp>
        <p:nvSpPr>
          <p:cNvPr id="27667" name="AutoShape 11"/>
          <p:cNvSpPr>
            <a:spLocks noChangeArrowheads="1"/>
          </p:cNvSpPr>
          <p:nvPr/>
        </p:nvSpPr>
        <p:spPr bwMode="auto">
          <a:xfrm>
            <a:off x="7696200" y="3886200"/>
            <a:ext cx="12954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01.01.2026 </a:t>
            </a:r>
            <a:r>
              <a:rPr lang="ru-RU" altLang="ru-RU" sz="1800" b="1" dirty="0">
                <a:latin typeface="Times New Roman" panose="02020603050405020304" pitchFamily="18" charset="0"/>
              </a:rPr>
              <a:t>г.</a:t>
            </a:r>
          </a:p>
        </p:txBody>
      </p:sp>
      <p:sp>
        <p:nvSpPr>
          <p:cNvPr id="27668" name="AutoShape 11"/>
          <p:cNvSpPr>
            <a:spLocks noChangeArrowheads="1"/>
          </p:cNvSpPr>
          <p:nvPr/>
        </p:nvSpPr>
        <p:spPr bwMode="auto">
          <a:xfrm>
            <a:off x="63246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0,00 руб. </a:t>
            </a:r>
          </a:p>
        </p:txBody>
      </p:sp>
      <p:sp>
        <p:nvSpPr>
          <p:cNvPr id="27669" name="AutoShape 11"/>
          <p:cNvSpPr>
            <a:spLocks noChangeArrowheads="1"/>
          </p:cNvSpPr>
          <p:nvPr/>
        </p:nvSpPr>
        <p:spPr bwMode="auto">
          <a:xfrm>
            <a:off x="49530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27 654 000,00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altLang="ru-RU" sz="1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670" name="AutoShape 11"/>
          <p:cNvSpPr>
            <a:spLocks noChangeArrowheads="1"/>
          </p:cNvSpPr>
          <p:nvPr/>
        </p:nvSpPr>
        <p:spPr bwMode="auto">
          <a:xfrm>
            <a:off x="7696200" y="4724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Times New Roman" panose="02020603050405020304" pitchFamily="18" charset="0"/>
              </a:rPr>
              <a:t>0,00 руб. </a:t>
            </a:r>
          </a:p>
        </p:txBody>
      </p:sp>
      <p:sp>
        <p:nvSpPr>
          <p:cNvPr id="27671" name="Line 34"/>
          <p:cNvSpPr>
            <a:spLocks noChangeShapeType="1"/>
          </p:cNvSpPr>
          <p:nvPr/>
        </p:nvSpPr>
        <p:spPr bwMode="auto">
          <a:xfrm>
            <a:off x="4800600" y="2590800"/>
            <a:ext cx="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72" name="AutoShape 37"/>
          <p:cNvSpPr>
            <a:spLocks noChangeArrowheads="1"/>
          </p:cNvSpPr>
          <p:nvPr/>
        </p:nvSpPr>
        <p:spPr bwMode="auto">
          <a:xfrm rot="5400000">
            <a:off x="54673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73" name="AutoShape 37"/>
          <p:cNvSpPr>
            <a:spLocks noChangeArrowheads="1"/>
          </p:cNvSpPr>
          <p:nvPr/>
        </p:nvSpPr>
        <p:spPr bwMode="auto">
          <a:xfrm rot="5400000">
            <a:off x="68389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74" name="AutoShape 37"/>
          <p:cNvSpPr>
            <a:spLocks noChangeArrowheads="1"/>
          </p:cNvSpPr>
          <p:nvPr/>
        </p:nvSpPr>
        <p:spPr bwMode="auto">
          <a:xfrm rot="5400000">
            <a:off x="8210550" y="4362450"/>
            <a:ext cx="3429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27675" name="AutoShape 11"/>
          <p:cNvSpPr>
            <a:spLocks noChangeArrowheads="1"/>
          </p:cNvSpPr>
          <p:nvPr/>
        </p:nvSpPr>
        <p:spPr bwMode="auto">
          <a:xfrm>
            <a:off x="228600" y="5257800"/>
            <a:ext cx="8763000" cy="1524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2023 году </a:t>
            </a:r>
            <a:r>
              <a:rPr lang="ru-RU" altLang="ru-RU" sz="1600" b="1" dirty="0">
                <a:latin typeface="Times New Roman" panose="02020603050405020304" pitchFamily="18" charset="0"/>
              </a:rPr>
              <a:t>планируется привлечение бюджетного кредита для частичного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покрытия дефицита бюджета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 размере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27 654 000,00 руб</a:t>
            </a:r>
            <a:r>
              <a:rPr lang="ru-RU" altLang="ru-RU" sz="1600" b="1" dirty="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На плановый период </a:t>
            </a:r>
            <a:r>
              <a:rPr lang="ru-RU" altLang="ru-RU" sz="1600" b="1" dirty="0" smtClean="0">
                <a:latin typeface="Times New Roman" panose="02020603050405020304" pitchFamily="18" charset="0"/>
              </a:rPr>
              <a:t>2024 и 2025 </a:t>
            </a:r>
            <a:r>
              <a:rPr lang="ru-RU" altLang="ru-RU" sz="1600" b="1" dirty="0">
                <a:latin typeface="Times New Roman" panose="02020603050405020304" pitchFamily="18" charset="0"/>
              </a:rPr>
              <a:t>годы привлечение заемных средств в 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Курского района не планируется.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436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837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22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8" name="AutoShape 11"/>
          <p:cNvSpPr>
            <a:spLocks noChangeArrowheads="1"/>
          </p:cNvSpPr>
          <p:nvPr/>
        </p:nvSpPr>
        <p:spPr bwMode="auto">
          <a:xfrm>
            <a:off x="381000" y="76200"/>
            <a:ext cx="8382000" cy="1600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прогнозируются на основе данных </a:t>
            </a:r>
            <a:endParaRPr lang="ru-RU" alt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социально-экономического </a:t>
            </a: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endParaRPr lang="ru-RU" alt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alt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271963" y="1766096"/>
          <a:ext cx="4719638" cy="2437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Объект 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15712" y="4377532"/>
          <a:ext cx="4272674" cy="2328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Объект 6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92170320"/>
              </p:ext>
            </p:extLst>
          </p:nvPr>
        </p:nvGraphicFramePr>
        <p:xfrm>
          <a:off x="4419599" y="4440302"/>
          <a:ext cx="4572001" cy="211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811" y="1744886"/>
            <a:ext cx="1970088" cy="262678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41458" y="6350374"/>
            <a:ext cx="2133600" cy="476250"/>
          </a:xfrm>
        </p:spPr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92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6" name="AutoShape 11"/>
          <p:cNvSpPr>
            <a:spLocks noChangeArrowheads="1"/>
          </p:cNvSpPr>
          <p:nvPr/>
        </p:nvSpPr>
        <p:spPr bwMode="auto">
          <a:xfrm>
            <a:off x="381000" y="685800"/>
            <a:ext cx="4343400" cy="3276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Прогнозируемые темпы роста</a:t>
            </a:r>
            <a:endParaRPr lang="ru-RU" altLang="ru-RU" sz="22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фонда заработной платы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организаций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Курского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на период </a:t>
            </a:r>
            <a:r>
              <a:rPr lang="ru-RU" altLang="ru-RU" sz="2200" b="1" dirty="0" smtClean="0">
                <a:latin typeface="Times New Roman" panose="02020603050405020304" pitchFamily="18" charset="0"/>
              </a:rPr>
              <a:t>2023-2024 </a:t>
            </a:r>
            <a:r>
              <a:rPr lang="ru-RU" altLang="ru-RU" sz="2200" b="1" dirty="0" err="1">
                <a:latin typeface="Times New Roman" panose="02020603050405020304" pitchFamily="18" charset="0"/>
              </a:rPr>
              <a:t>г.г</a:t>
            </a:r>
            <a:r>
              <a:rPr lang="ru-RU" altLang="ru-RU" sz="2200" b="1" dirty="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Times New Roman" panose="02020603050405020304" pitchFamily="18" charset="0"/>
            </a:endParaRPr>
          </a:p>
        </p:txBody>
      </p:sp>
      <p:sp>
        <p:nvSpPr>
          <p:cNvPr id="41991" name="AutoShape 20"/>
          <p:cNvSpPr>
            <a:spLocks noChangeArrowheads="1"/>
          </p:cNvSpPr>
          <p:nvPr/>
        </p:nvSpPr>
        <p:spPr bwMode="auto">
          <a:xfrm>
            <a:off x="4953000" y="304800"/>
            <a:ext cx="3962400" cy="3733800"/>
          </a:xfrm>
          <a:prstGeom prst="wedgeRoundRectCallout">
            <a:avLst>
              <a:gd name="adj1" fmla="val -74139"/>
              <a:gd name="adj2" fmla="val 67750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Применяются для прогнозирования доходов, поступающих 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в бюджет Курского района Курской области от уплаты налога на доходы физических лиц</a:t>
            </a:r>
          </a:p>
        </p:txBody>
      </p:sp>
      <p:graphicFrame>
        <p:nvGraphicFramePr>
          <p:cNvPr id="129072" name="Group 48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914400" y="4648200"/>
          <a:ext cx="6400800" cy="1804988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3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5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115,1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21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" name="Объект 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193474" y="630301"/>
          <a:ext cx="4572000" cy="253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Объект 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236517" y="3644203"/>
          <a:ext cx="3956957" cy="2756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Объект 6"/>
          <p:cNvGraphicFramePr>
            <a:graphicFrameLocks noGrp="1"/>
          </p:cNvGraphicFramePr>
          <p:nvPr>
            <p:ph sz="quarter" idx="3"/>
            <p:extLst/>
          </p:nvPr>
        </p:nvGraphicFramePr>
        <p:xfrm>
          <a:off x="4267200" y="3789298"/>
          <a:ext cx="4572000" cy="245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8" y="361949"/>
            <a:ext cx="3766737" cy="282505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8353" y="6313487"/>
            <a:ext cx="2133600" cy="476250"/>
          </a:xfrm>
        </p:spPr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722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27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4" name="AutoShape 11"/>
          <p:cNvSpPr>
            <a:spLocks noChangeArrowheads="1"/>
          </p:cNvSpPr>
          <p:nvPr/>
        </p:nvSpPr>
        <p:spPr bwMode="auto">
          <a:xfrm>
            <a:off x="304800" y="457200"/>
            <a:ext cx="4343400" cy="3200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Индексы-дефляторы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оптовых цен продукции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сельского хозяйства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организаций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Курского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Times New Roman" panose="02020603050405020304" pitchFamily="18" charset="0"/>
              </a:rPr>
              <a:t>на период </a:t>
            </a:r>
            <a:r>
              <a:rPr lang="ru-RU" altLang="ru-RU" sz="2200" b="1" dirty="0" smtClean="0">
                <a:latin typeface="Times New Roman" panose="02020603050405020304" pitchFamily="18" charset="0"/>
              </a:rPr>
              <a:t>2023-2025 </a:t>
            </a:r>
            <a:r>
              <a:rPr lang="ru-RU" altLang="ru-RU" sz="2200" b="1" dirty="0" err="1">
                <a:latin typeface="Times New Roman" panose="02020603050405020304" pitchFamily="18" charset="0"/>
              </a:rPr>
              <a:t>г.г</a:t>
            </a:r>
            <a:r>
              <a:rPr lang="ru-RU" altLang="ru-RU" sz="2200" b="1" dirty="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latin typeface="Times New Roman" panose="02020603050405020304" pitchFamily="18" charset="0"/>
            </a:endParaRPr>
          </a:p>
        </p:txBody>
      </p:sp>
      <p:sp>
        <p:nvSpPr>
          <p:cNvPr id="43015" name="AutoShape 13"/>
          <p:cNvSpPr>
            <a:spLocks noChangeArrowheads="1"/>
          </p:cNvSpPr>
          <p:nvPr/>
        </p:nvSpPr>
        <p:spPr bwMode="auto">
          <a:xfrm>
            <a:off x="5105400" y="304800"/>
            <a:ext cx="3810000" cy="3810000"/>
          </a:xfrm>
          <a:prstGeom prst="wedgeRoundRectCallout">
            <a:avLst>
              <a:gd name="adj1" fmla="val -74139"/>
              <a:gd name="adj2" fmla="val 67750"/>
              <a:gd name="adj3" fmla="val 16667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Применяются для прогнозирования доходов от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уплаты  единого сельскохозяйственного налога</a:t>
            </a:r>
          </a:p>
          <a:p>
            <a:pPr algn="ctr" eaLnBrk="1" hangingPunct="1">
              <a:defRPr/>
            </a:pPr>
            <a:r>
              <a:rPr lang="ru-RU" sz="2500" dirty="0">
                <a:latin typeface="Times New Roman" pitchFamily="18" charset="0"/>
              </a:rPr>
              <a:t>в бюджет Курского района Курской области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0" y="4398169"/>
            <a:ext cx="3241623" cy="21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6206" name="Group 14"/>
          <p:cNvGraphicFramePr>
            <a:graphicFrameLocks noGrp="1"/>
          </p:cNvGraphicFramePr>
          <p:nvPr>
            <p:ph sz="quarter" idx="2"/>
            <p:extLst/>
          </p:nvPr>
        </p:nvGraphicFramePr>
        <p:xfrm>
          <a:off x="3657600" y="4926806"/>
          <a:ext cx="5257800" cy="1181894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 год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3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109,0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2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5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34821" name="Object 58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2932112" y="1498600"/>
          <a:ext cx="7812088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27" name="Диаграмма" r:id="rId4" imgW="9039266" imgH="5762725" progId="Excel.Chart.8">
                  <p:embed/>
                </p:oleObj>
              </mc:Choice>
              <mc:Fallback>
                <p:oleObj name="Диаграмма" r:id="rId4" imgW="9039266" imgH="5762725" progId="Excel.Chart.8">
                  <p:embed/>
                  <p:pic>
                    <p:nvPicPr>
                      <p:cNvPr id="34821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2" y="1498600"/>
                        <a:ext cx="7812088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6670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(2,1)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4290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(781,3)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4" name="AutoShape 64"/>
          <p:cNvSpPr>
            <a:spLocks noChangeArrowheads="1"/>
          </p:cNvSpPr>
          <p:nvPr/>
        </p:nvSpPr>
        <p:spPr bwMode="auto">
          <a:xfrm>
            <a:off x="7010400" y="4800600"/>
            <a:ext cx="2133600" cy="7620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Иные межбюджетные </a:t>
            </a:r>
          </a:p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трансферты (</a:t>
            </a:r>
            <a:r>
              <a:rPr lang="ru-RU" sz="1700" dirty="0" smtClean="0">
                <a:latin typeface="Monotype Corsiva" pitchFamily="66" charset="0"/>
              </a:rPr>
              <a:t>1,1)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4825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(313,8)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6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24,3)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7" name="AutoShape 70"/>
          <p:cNvSpPr>
            <a:spLocks noChangeArrowheads="1"/>
          </p:cNvSpPr>
          <p:nvPr/>
        </p:nvSpPr>
        <p:spPr bwMode="auto">
          <a:xfrm>
            <a:off x="152400" y="1447800"/>
            <a:ext cx="3128963" cy="914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35,8)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28" name="AutoShape 71"/>
          <p:cNvSpPr>
            <a:spLocks noChangeArrowheads="1"/>
          </p:cNvSpPr>
          <p:nvPr/>
        </p:nvSpPr>
        <p:spPr bwMode="auto">
          <a:xfrm>
            <a:off x="152400" y="2514600"/>
            <a:ext cx="28956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15,1)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4829" name="AutoShape 73"/>
          <p:cNvSpPr>
            <a:spLocks noChangeArrowheads="1"/>
          </p:cNvSpPr>
          <p:nvPr/>
        </p:nvSpPr>
        <p:spPr bwMode="auto">
          <a:xfrm>
            <a:off x="152400" y="3733800"/>
            <a:ext cx="2362200" cy="9906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Monotype Corsiva" panose="03010101010201010101" pitchFamily="66" charset="0"/>
              </a:rPr>
              <a:t>активов (</a:t>
            </a:r>
            <a:r>
              <a:rPr lang="ru-RU" altLang="ru-RU" sz="1600" dirty="0" smtClean="0">
                <a:latin typeface="Monotype Corsiva" panose="03010101010201010101" pitchFamily="66" charset="0"/>
              </a:rPr>
              <a:t>25,0</a:t>
            </a:r>
            <a:r>
              <a:rPr lang="ru-RU" altLang="ru-RU" sz="1600" dirty="0">
                <a:latin typeface="Monotype Corsiva" panose="03010101010201010101" pitchFamily="66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30" name="Line 99"/>
          <p:cNvSpPr>
            <a:spLocks noChangeShapeType="1"/>
          </p:cNvSpPr>
          <p:nvPr/>
        </p:nvSpPr>
        <p:spPr bwMode="auto">
          <a:xfrm flipH="1">
            <a:off x="6934200" y="3200400"/>
            <a:ext cx="533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1" name="Line 100"/>
          <p:cNvSpPr>
            <a:spLocks noChangeShapeType="1"/>
          </p:cNvSpPr>
          <p:nvPr/>
        </p:nvSpPr>
        <p:spPr bwMode="auto">
          <a:xfrm flipH="1" flipV="1">
            <a:off x="68580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2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3" name="AutoShape 66"/>
          <p:cNvSpPr>
            <a:spLocks noChangeArrowheads="1"/>
          </p:cNvSpPr>
          <p:nvPr/>
        </p:nvSpPr>
        <p:spPr bwMode="auto">
          <a:xfrm>
            <a:off x="2352675" y="5943600"/>
            <a:ext cx="2743200" cy="7334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(1,8)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34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(9,5)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>
            <a:off x="2971800" y="2895600"/>
            <a:ext cx="600075" cy="320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6" name="Line 22"/>
          <p:cNvSpPr>
            <a:spLocks noChangeShapeType="1"/>
          </p:cNvSpPr>
          <p:nvPr/>
        </p:nvSpPr>
        <p:spPr bwMode="auto">
          <a:xfrm flipV="1">
            <a:off x="2438400" y="3276600"/>
            <a:ext cx="12065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7" name="Line 24"/>
          <p:cNvSpPr>
            <a:spLocks noChangeShapeType="1"/>
          </p:cNvSpPr>
          <p:nvPr/>
        </p:nvSpPr>
        <p:spPr bwMode="auto">
          <a:xfrm>
            <a:off x="3246438" y="2362200"/>
            <a:ext cx="361950" cy="854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8" name="Line 25"/>
          <p:cNvSpPr>
            <a:spLocks noChangeShapeType="1"/>
          </p:cNvSpPr>
          <p:nvPr/>
        </p:nvSpPr>
        <p:spPr bwMode="auto">
          <a:xfrm flipV="1">
            <a:off x="2209800" y="4957763"/>
            <a:ext cx="1419225" cy="1062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39" name="Line 26"/>
          <p:cNvSpPr>
            <a:spLocks noChangeShapeType="1"/>
          </p:cNvSpPr>
          <p:nvPr/>
        </p:nvSpPr>
        <p:spPr bwMode="auto">
          <a:xfrm flipV="1">
            <a:off x="1981200" y="4957763"/>
            <a:ext cx="1533525" cy="681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0" name="Line 27"/>
          <p:cNvSpPr>
            <a:spLocks noChangeShapeType="1"/>
          </p:cNvSpPr>
          <p:nvPr/>
        </p:nvSpPr>
        <p:spPr bwMode="auto">
          <a:xfrm flipV="1">
            <a:off x="2819400" y="4876800"/>
            <a:ext cx="762000" cy="3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1" name="AutoShape 73"/>
          <p:cNvSpPr>
            <a:spLocks noChangeArrowheads="1"/>
          </p:cNvSpPr>
          <p:nvPr/>
        </p:nvSpPr>
        <p:spPr bwMode="auto">
          <a:xfrm>
            <a:off x="5181600" y="1539875"/>
            <a:ext cx="1752600" cy="6858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Прочие неналоговые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(0,8)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4842" name="Line 30"/>
          <p:cNvSpPr>
            <a:spLocks noChangeShapeType="1"/>
          </p:cNvSpPr>
          <p:nvPr/>
        </p:nvSpPr>
        <p:spPr bwMode="auto">
          <a:xfrm flipH="1">
            <a:off x="3660775" y="2225675"/>
            <a:ext cx="635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3" name="AutoShape 66"/>
          <p:cNvSpPr>
            <a:spLocks noChangeArrowheads="1"/>
          </p:cNvSpPr>
          <p:nvPr/>
        </p:nvSpPr>
        <p:spPr bwMode="auto">
          <a:xfrm>
            <a:off x="4648200" y="5410200"/>
            <a:ext cx="1998662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(4,7)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4844" name="Line 32"/>
          <p:cNvSpPr>
            <a:spLocks noChangeShapeType="1"/>
          </p:cNvSpPr>
          <p:nvPr/>
        </p:nvSpPr>
        <p:spPr bwMode="auto">
          <a:xfrm flipV="1">
            <a:off x="3657600" y="4876800"/>
            <a:ext cx="5715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4845" name="Line 33"/>
          <p:cNvSpPr>
            <a:spLocks noChangeShapeType="1"/>
          </p:cNvSpPr>
          <p:nvPr/>
        </p:nvSpPr>
        <p:spPr bwMode="auto">
          <a:xfrm flipH="1" flipV="1">
            <a:off x="3743325" y="4914900"/>
            <a:ext cx="828675" cy="723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1148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(92,3)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4847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3810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9" name="AutoShape 71"/>
          <p:cNvSpPr>
            <a:spLocks noChangeArrowheads="1"/>
          </p:cNvSpPr>
          <p:nvPr/>
        </p:nvSpPr>
        <p:spPr bwMode="auto">
          <a:xfrm>
            <a:off x="152400" y="3124200"/>
            <a:ext cx="2971800" cy="533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Возмещение ущерба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0,3)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4850" name="AutoShape 73"/>
          <p:cNvSpPr>
            <a:spLocks noChangeArrowheads="1"/>
          </p:cNvSpPr>
          <p:nvPr/>
        </p:nvSpPr>
        <p:spPr bwMode="auto">
          <a:xfrm>
            <a:off x="3376613" y="1524000"/>
            <a:ext cx="1752600" cy="838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4851" name="AutoShape 60"/>
          <p:cNvSpPr>
            <a:spLocks noChangeArrowheads="1"/>
          </p:cNvSpPr>
          <p:nvPr/>
        </p:nvSpPr>
        <p:spPr bwMode="auto">
          <a:xfrm>
            <a:off x="228600" y="152400"/>
            <a:ext cx="87630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Курского района Курской области</a:t>
            </a:r>
            <a:endParaRPr lang="ru-RU" altLang="ru-RU" sz="2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202</a:t>
            </a:r>
            <a:r>
              <a:rPr lang="en-US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году, </a:t>
            </a:r>
            <a:r>
              <a:rPr lang="ru-RU" altLang="ru-RU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</p:txBody>
      </p:sp>
      <p:sp>
        <p:nvSpPr>
          <p:cNvPr id="34852" name="Line 30"/>
          <p:cNvSpPr>
            <a:spLocks noChangeShapeType="1"/>
          </p:cNvSpPr>
          <p:nvPr/>
        </p:nvSpPr>
        <p:spPr bwMode="auto">
          <a:xfrm flipH="1">
            <a:off x="3714750" y="2225675"/>
            <a:ext cx="1546225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4019860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5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35845" name="Object 58"/>
          <p:cNvGraphicFramePr>
            <a:graphicFrameLocks noGrp="1" noChangeAspect="1"/>
          </p:cNvGraphicFramePr>
          <p:nvPr>
            <p:ph idx="4294967295"/>
          </p:nvPr>
        </p:nvGraphicFramePr>
        <p:xfrm>
          <a:off x="2859088" y="1449388"/>
          <a:ext cx="7840662" cy="500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50" name="Диаграмма" r:id="rId4" imgW="9810669" imgH="6267579" progId="Excel.Chart.8">
                  <p:embed/>
                </p:oleObj>
              </mc:Choice>
              <mc:Fallback>
                <p:oleObj name="Диаграмма" r:id="rId4" imgW="9810669" imgH="6267579" progId="Excel.Chart.8">
                  <p:embed/>
                  <p:pic>
                    <p:nvPicPr>
                      <p:cNvPr id="35845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1449388"/>
                        <a:ext cx="7840662" cy="500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AutoShape 60"/>
          <p:cNvSpPr>
            <a:spLocks noChangeArrowheads="1"/>
          </p:cNvSpPr>
          <p:nvPr/>
        </p:nvSpPr>
        <p:spPr bwMode="auto">
          <a:xfrm>
            <a:off x="228600" y="152400"/>
            <a:ext cx="86868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Курского района Курской </a:t>
            </a:r>
            <a:r>
              <a:rPr lang="ru-RU" alt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2024 году, </a:t>
            </a:r>
            <a:r>
              <a:rPr lang="ru-RU" altLang="ru-RU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</p:txBody>
      </p:sp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8194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(1,1</a:t>
            </a:r>
            <a:r>
              <a:rPr lang="ru-RU" sz="1700" dirty="0">
                <a:latin typeface="Monotype Corsiva" pitchFamily="66" charset="0"/>
              </a:rPr>
              <a:t>)</a:t>
            </a: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5814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(725,9)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5849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(312,0)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0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25,6)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1" name="AutoShape 70"/>
          <p:cNvSpPr>
            <a:spLocks noChangeArrowheads="1"/>
          </p:cNvSpPr>
          <p:nvPr/>
        </p:nvSpPr>
        <p:spPr bwMode="auto">
          <a:xfrm>
            <a:off x="0" y="16002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35,9)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2" name="AutoShape 71"/>
          <p:cNvSpPr>
            <a:spLocks noChangeArrowheads="1"/>
          </p:cNvSpPr>
          <p:nvPr/>
        </p:nvSpPr>
        <p:spPr bwMode="auto">
          <a:xfrm>
            <a:off x="152400" y="2743200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15,1)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5853" name="AutoShape 73"/>
          <p:cNvSpPr>
            <a:spLocks noChangeArrowheads="1"/>
          </p:cNvSpPr>
          <p:nvPr/>
        </p:nvSpPr>
        <p:spPr bwMode="auto">
          <a:xfrm>
            <a:off x="228600" y="36576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активов (9,4)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5854" name="Line 99"/>
          <p:cNvSpPr>
            <a:spLocks noChangeShapeType="1"/>
          </p:cNvSpPr>
          <p:nvPr/>
        </p:nvSpPr>
        <p:spPr bwMode="auto">
          <a:xfrm flipH="1">
            <a:off x="6934200" y="3352800"/>
            <a:ext cx="533400" cy="473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55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56" name="AutoShape 66"/>
          <p:cNvSpPr>
            <a:spLocks noChangeArrowheads="1"/>
          </p:cNvSpPr>
          <p:nvPr/>
        </p:nvSpPr>
        <p:spPr bwMode="auto">
          <a:xfrm>
            <a:off x="2438400" y="6019800"/>
            <a:ext cx="27432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(1,9)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7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(9,9)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58" name="Line 21"/>
          <p:cNvSpPr>
            <a:spLocks noChangeShapeType="1"/>
          </p:cNvSpPr>
          <p:nvPr/>
        </p:nvSpPr>
        <p:spPr bwMode="auto">
          <a:xfrm>
            <a:off x="3048000" y="3048000"/>
            <a:ext cx="381000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59" name="Line 23"/>
          <p:cNvSpPr>
            <a:spLocks noChangeShapeType="1"/>
          </p:cNvSpPr>
          <p:nvPr/>
        </p:nvSpPr>
        <p:spPr bwMode="auto">
          <a:xfrm flipV="1">
            <a:off x="2514600" y="3448050"/>
            <a:ext cx="847725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0" name="Line 24"/>
          <p:cNvSpPr>
            <a:spLocks noChangeShapeType="1"/>
          </p:cNvSpPr>
          <p:nvPr/>
        </p:nvSpPr>
        <p:spPr bwMode="auto">
          <a:xfrm>
            <a:off x="3048000" y="2514600"/>
            <a:ext cx="415925" cy="831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1" name="Line 25"/>
          <p:cNvSpPr>
            <a:spLocks noChangeShapeType="1"/>
          </p:cNvSpPr>
          <p:nvPr/>
        </p:nvSpPr>
        <p:spPr bwMode="auto">
          <a:xfrm flipV="1">
            <a:off x="2209800" y="4953000"/>
            <a:ext cx="14478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2" name="Line 26"/>
          <p:cNvSpPr>
            <a:spLocks noChangeShapeType="1"/>
          </p:cNvSpPr>
          <p:nvPr/>
        </p:nvSpPr>
        <p:spPr bwMode="auto">
          <a:xfrm flipV="1">
            <a:off x="1981200" y="4895850"/>
            <a:ext cx="1635125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3" name="Line 27"/>
          <p:cNvSpPr>
            <a:spLocks noChangeShapeType="1"/>
          </p:cNvSpPr>
          <p:nvPr/>
        </p:nvSpPr>
        <p:spPr bwMode="auto">
          <a:xfrm flipV="1">
            <a:off x="2752725" y="4876800"/>
            <a:ext cx="752475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4" name="AutoShape 73"/>
          <p:cNvSpPr>
            <a:spLocks noChangeArrowheads="1"/>
          </p:cNvSpPr>
          <p:nvPr/>
        </p:nvSpPr>
        <p:spPr bwMode="auto">
          <a:xfrm>
            <a:off x="3784600" y="1600200"/>
            <a:ext cx="1500188" cy="838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onotype Corsiva" panose="03010101010201010101" pitchFamily="66" charset="0"/>
              </a:rPr>
              <a:t>возмещение ущерба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Monotype Corsiva" panose="03010101010201010101" pitchFamily="66" charset="0"/>
              </a:rPr>
              <a:t>(</a:t>
            </a:r>
            <a:r>
              <a:rPr lang="ru-RU" altLang="ru-RU" sz="1500" dirty="0" smtClean="0">
                <a:latin typeface="Monotype Corsiva" panose="03010101010201010101" pitchFamily="66" charset="0"/>
              </a:rPr>
              <a:t>0,3)</a:t>
            </a:r>
            <a:endParaRPr lang="ru-RU" altLang="ru-RU" sz="15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5865" name="Line 30"/>
          <p:cNvSpPr>
            <a:spLocks noChangeShapeType="1"/>
          </p:cNvSpPr>
          <p:nvPr/>
        </p:nvSpPr>
        <p:spPr bwMode="auto">
          <a:xfrm>
            <a:off x="3810000" y="2438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6" name="AutoShape 66"/>
          <p:cNvSpPr>
            <a:spLocks noChangeArrowheads="1"/>
          </p:cNvSpPr>
          <p:nvPr/>
        </p:nvSpPr>
        <p:spPr bwMode="auto">
          <a:xfrm>
            <a:off x="4648200" y="5410200"/>
            <a:ext cx="1828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(4,7)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5867" name="Line 32"/>
          <p:cNvSpPr>
            <a:spLocks noChangeShapeType="1"/>
          </p:cNvSpPr>
          <p:nvPr/>
        </p:nvSpPr>
        <p:spPr bwMode="auto">
          <a:xfrm flipH="1" flipV="1">
            <a:off x="3692525" y="4876800"/>
            <a:ext cx="117475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5868" name="Line 33"/>
          <p:cNvSpPr>
            <a:spLocks noChangeShapeType="1"/>
          </p:cNvSpPr>
          <p:nvPr/>
        </p:nvSpPr>
        <p:spPr bwMode="auto">
          <a:xfrm flipH="1" flipV="1">
            <a:off x="3768725" y="4876800"/>
            <a:ext cx="879475" cy="636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4196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(40,2)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5870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5872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279650"/>
            <a:ext cx="1652588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73" name="AutoShape 73"/>
          <p:cNvSpPr>
            <a:spLocks noChangeArrowheads="1"/>
          </p:cNvSpPr>
          <p:nvPr/>
        </p:nvSpPr>
        <p:spPr bwMode="auto">
          <a:xfrm>
            <a:off x="5411788" y="1606550"/>
            <a:ext cx="1619250" cy="868363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3761128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5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47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17538"/>
            <a:ext cx="7467600" cy="1287462"/>
          </a:xfrm>
        </p:spPr>
        <p:txBody>
          <a:bodyPr/>
          <a:lstStyle/>
          <a:p>
            <a:pPr eaLnBrk="1" hangingPunct="1"/>
            <a:r>
              <a:rPr lang="ru-RU" altLang="ru-RU" sz="4000" b="1" i="1" u="sng" dirty="0" smtClean="0"/>
              <a:t/>
            </a:r>
            <a:br>
              <a:rPr lang="ru-RU" altLang="ru-RU" sz="4000" b="1" i="1" u="sng" dirty="0" smtClean="0"/>
            </a:br>
            <a:r>
              <a:rPr lang="ru-RU" altLang="ru-RU" sz="3100" b="1" u="sng" dirty="0" smtClean="0"/>
              <a:t/>
            </a:r>
            <a:br>
              <a:rPr lang="ru-RU" altLang="ru-RU" sz="3100" b="1" u="sng" dirty="0" smtClean="0"/>
            </a:br>
            <a:endParaRPr lang="ru-RU" altLang="ru-RU" sz="1600" b="1" u="sng" dirty="0" smtClean="0"/>
          </a:p>
        </p:txBody>
      </p:sp>
      <p:graphicFrame>
        <p:nvGraphicFramePr>
          <p:cNvPr id="36869" name="Object 58"/>
          <p:cNvGraphicFramePr>
            <a:graphicFrameLocks noGrp="1" noChangeAspect="1"/>
          </p:cNvGraphicFramePr>
          <p:nvPr>
            <p:ph idx="4294967295"/>
          </p:nvPr>
        </p:nvGraphicFramePr>
        <p:xfrm>
          <a:off x="2855913" y="1449388"/>
          <a:ext cx="7848600" cy="500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4" name="Диаграмма" r:id="rId4" imgW="9134597" imgH="5829153" progId="Excel.Chart.8">
                  <p:embed/>
                </p:oleObj>
              </mc:Choice>
              <mc:Fallback>
                <p:oleObj name="Диаграмма" r:id="rId4" imgW="9134597" imgH="5829153" progId="Excel.Chart.8">
                  <p:embed/>
                  <p:pic>
                    <p:nvPicPr>
                      <p:cNvPr id="36869" name="Object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1449388"/>
                        <a:ext cx="7848600" cy="500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AutoShape 60"/>
          <p:cNvSpPr>
            <a:spLocks noChangeArrowheads="1"/>
          </p:cNvSpPr>
          <p:nvPr/>
        </p:nvSpPr>
        <p:spPr bwMode="auto">
          <a:xfrm>
            <a:off x="228600" y="152400"/>
            <a:ext cx="86868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поступления в доходную часть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Курского района Курской области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2025 году, </a:t>
            </a:r>
            <a:r>
              <a:rPr lang="ru-RU" altLang="ru-RU" sz="2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</p:txBody>
      </p:sp>
      <p:sp>
        <p:nvSpPr>
          <p:cNvPr id="45062" name="AutoShape 62"/>
          <p:cNvSpPr>
            <a:spLocks noChangeArrowheads="1"/>
          </p:cNvSpPr>
          <p:nvPr/>
        </p:nvSpPr>
        <p:spPr bwMode="auto">
          <a:xfrm>
            <a:off x="7391400" y="2819400"/>
            <a:ext cx="17526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Дотации </a:t>
            </a:r>
            <a:r>
              <a:rPr lang="ru-RU" sz="1700" dirty="0" smtClean="0">
                <a:latin typeface="Monotype Corsiva" pitchFamily="66" charset="0"/>
              </a:rPr>
              <a:t>(0,9)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45063" name="AutoShape 63"/>
          <p:cNvSpPr>
            <a:spLocks noChangeArrowheads="1"/>
          </p:cNvSpPr>
          <p:nvPr/>
        </p:nvSpPr>
        <p:spPr bwMode="auto">
          <a:xfrm>
            <a:off x="7315200" y="35814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Субвенции </a:t>
            </a:r>
            <a:r>
              <a:rPr lang="ru-RU" sz="1700" dirty="0" smtClean="0">
                <a:latin typeface="Monotype Corsiva" pitchFamily="66" charset="0"/>
              </a:rPr>
              <a:t>(740,2)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6873" name="AutoShape 65"/>
          <p:cNvSpPr>
            <a:spLocks noChangeArrowheads="1"/>
          </p:cNvSpPr>
          <p:nvPr/>
        </p:nvSpPr>
        <p:spPr bwMode="auto">
          <a:xfrm>
            <a:off x="152400" y="4800600"/>
            <a:ext cx="25908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 на доходы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физических лиц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(339,3)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74" name="AutoShape 66"/>
          <p:cNvSpPr>
            <a:spLocks noChangeArrowheads="1"/>
          </p:cNvSpPr>
          <p:nvPr/>
        </p:nvSpPr>
        <p:spPr bwMode="auto">
          <a:xfrm>
            <a:off x="152400" y="5410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Акцизы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27,1)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75" name="AutoShape 70"/>
          <p:cNvSpPr>
            <a:spLocks noChangeArrowheads="1"/>
          </p:cNvSpPr>
          <p:nvPr/>
        </p:nvSpPr>
        <p:spPr bwMode="auto">
          <a:xfrm>
            <a:off x="0" y="1752600"/>
            <a:ext cx="3657600" cy="9144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Доходы от использования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имущества, находящегося в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 муниципальной собственности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35,9)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76" name="AutoShape 71"/>
          <p:cNvSpPr>
            <a:spLocks noChangeArrowheads="1"/>
          </p:cNvSpPr>
          <p:nvPr/>
        </p:nvSpPr>
        <p:spPr bwMode="auto">
          <a:xfrm>
            <a:off x="152400" y="2971800"/>
            <a:ext cx="2895600" cy="6858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Платежи при пользовании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природными ресурсами 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15,1)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>
              <a:latin typeface="Monotype Corsiva" panose="03010101010201010101" pitchFamily="66" charset="0"/>
            </a:endParaRPr>
          </a:p>
        </p:txBody>
      </p:sp>
      <p:sp>
        <p:nvSpPr>
          <p:cNvPr id="36877" name="AutoShape 73"/>
          <p:cNvSpPr>
            <a:spLocks noChangeArrowheads="1"/>
          </p:cNvSpPr>
          <p:nvPr/>
        </p:nvSpPr>
        <p:spPr bwMode="auto">
          <a:xfrm>
            <a:off x="152400" y="38100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Доходы от продажи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материальных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нематериальных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>
                <a:latin typeface="Monotype Corsiva" panose="03010101010201010101" pitchFamily="66" charset="0"/>
              </a:rPr>
              <a:t>активов (9,4)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6878" name="Line 99"/>
          <p:cNvSpPr>
            <a:spLocks noChangeShapeType="1"/>
          </p:cNvSpPr>
          <p:nvPr/>
        </p:nvSpPr>
        <p:spPr bwMode="auto">
          <a:xfrm flipH="1">
            <a:off x="6945313" y="3276600"/>
            <a:ext cx="522287" cy="514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79" name="Line 101"/>
          <p:cNvSpPr>
            <a:spLocks noChangeShapeType="1"/>
          </p:cNvSpPr>
          <p:nvPr/>
        </p:nvSpPr>
        <p:spPr bwMode="auto">
          <a:xfrm flipH="1">
            <a:off x="6934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0" name="AutoShape 66"/>
          <p:cNvSpPr>
            <a:spLocks noChangeArrowheads="1"/>
          </p:cNvSpPr>
          <p:nvPr/>
        </p:nvSpPr>
        <p:spPr bwMode="auto">
          <a:xfrm>
            <a:off x="2286000" y="6019800"/>
            <a:ext cx="2971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Единый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сельскохозяйственный налог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(2,0)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81" name="AutoShape 66"/>
          <p:cNvSpPr>
            <a:spLocks noChangeArrowheads="1"/>
          </p:cNvSpPr>
          <p:nvPr/>
        </p:nvSpPr>
        <p:spPr bwMode="auto">
          <a:xfrm>
            <a:off x="152400" y="5943600"/>
            <a:ext cx="20574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Упрощенная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Monotype Corsiva" panose="03010101010201010101" pitchFamily="66" charset="0"/>
              </a:rPr>
              <a:t>(10,3)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82" name="Line 21"/>
          <p:cNvSpPr>
            <a:spLocks noChangeShapeType="1"/>
          </p:cNvSpPr>
          <p:nvPr/>
        </p:nvSpPr>
        <p:spPr bwMode="auto">
          <a:xfrm>
            <a:off x="3074988" y="3162300"/>
            <a:ext cx="314325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3" name="Line 23"/>
          <p:cNvSpPr>
            <a:spLocks noChangeShapeType="1"/>
          </p:cNvSpPr>
          <p:nvPr/>
        </p:nvSpPr>
        <p:spPr bwMode="auto">
          <a:xfrm flipV="1">
            <a:off x="2438400" y="3362325"/>
            <a:ext cx="1066800" cy="752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4" name="Line 24"/>
          <p:cNvSpPr>
            <a:spLocks noChangeShapeType="1"/>
          </p:cNvSpPr>
          <p:nvPr/>
        </p:nvSpPr>
        <p:spPr bwMode="auto">
          <a:xfrm>
            <a:off x="3121025" y="2752725"/>
            <a:ext cx="379413" cy="581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5" name="Line 25"/>
          <p:cNvSpPr>
            <a:spLocks noChangeShapeType="1"/>
          </p:cNvSpPr>
          <p:nvPr/>
        </p:nvSpPr>
        <p:spPr bwMode="auto">
          <a:xfrm flipV="1">
            <a:off x="2209800" y="4946650"/>
            <a:ext cx="1477963" cy="1073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6" name="Line 26"/>
          <p:cNvSpPr>
            <a:spLocks noChangeShapeType="1"/>
          </p:cNvSpPr>
          <p:nvPr/>
        </p:nvSpPr>
        <p:spPr bwMode="auto">
          <a:xfrm flipV="1">
            <a:off x="1981200" y="4876800"/>
            <a:ext cx="1630363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7" name="Line 27"/>
          <p:cNvSpPr>
            <a:spLocks noChangeShapeType="1"/>
          </p:cNvSpPr>
          <p:nvPr/>
        </p:nvSpPr>
        <p:spPr bwMode="auto">
          <a:xfrm flipV="1">
            <a:off x="2770188" y="4876800"/>
            <a:ext cx="73025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88" name="AutoShape 73"/>
          <p:cNvSpPr>
            <a:spLocks noChangeArrowheads="1"/>
          </p:cNvSpPr>
          <p:nvPr/>
        </p:nvSpPr>
        <p:spPr bwMode="auto">
          <a:xfrm>
            <a:off x="3733800" y="1752600"/>
            <a:ext cx="1833563" cy="838200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/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Штрафы, санкции,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возмещение ущерба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(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0,3)</a:t>
            </a: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700" dirty="0">
              <a:latin typeface="Monotype Corsiva" panose="03010101010201010101" pitchFamily="66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 dirty="0">
              <a:latin typeface="Monotype Corsiva" panose="03010101010201010101" pitchFamily="66" charset="0"/>
            </a:endParaRPr>
          </a:p>
        </p:txBody>
      </p:sp>
      <p:sp>
        <p:nvSpPr>
          <p:cNvPr id="36889" name="Line 30"/>
          <p:cNvSpPr>
            <a:spLocks noChangeShapeType="1"/>
          </p:cNvSpPr>
          <p:nvPr/>
        </p:nvSpPr>
        <p:spPr bwMode="auto">
          <a:xfrm flipH="1">
            <a:off x="3640138" y="2647950"/>
            <a:ext cx="45085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90" name="AutoShape 66"/>
          <p:cNvSpPr>
            <a:spLocks noChangeArrowheads="1"/>
          </p:cNvSpPr>
          <p:nvPr/>
        </p:nvSpPr>
        <p:spPr bwMode="auto">
          <a:xfrm>
            <a:off x="4648199" y="5410200"/>
            <a:ext cx="2016125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Патентная система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Monotype Corsiva" panose="03010101010201010101" pitchFamily="66" charset="0"/>
              </a:rPr>
              <a:t>налогообложения </a:t>
            </a:r>
            <a:r>
              <a:rPr lang="ru-RU" altLang="ru-RU" sz="1700" dirty="0" smtClean="0">
                <a:latin typeface="Monotype Corsiva" panose="03010101010201010101" pitchFamily="66" charset="0"/>
              </a:rPr>
              <a:t>(4,7)</a:t>
            </a:r>
            <a:endParaRPr lang="ru-RU" altLang="ru-RU" sz="1700" dirty="0">
              <a:latin typeface="Monotype Corsiva" panose="03010101010201010101" pitchFamily="66" charset="0"/>
            </a:endParaRPr>
          </a:p>
        </p:txBody>
      </p:sp>
      <p:sp>
        <p:nvSpPr>
          <p:cNvPr id="36891" name="Line 32"/>
          <p:cNvSpPr>
            <a:spLocks noChangeShapeType="1"/>
          </p:cNvSpPr>
          <p:nvPr/>
        </p:nvSpPr>
        <p:spPr bwMode="auto">
          <a:xfrm flipV="1">
            <a:off x="3640138" y="4899025"/>
            <a:ext cx="93662" cy="1139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6892" name="Line 33"/>
          <p:cNvSpPr>
            <a:spLocks noChangeShapeType="1"/>
          </p:cNvSpPr>
          <p:nvPr/>
        </p:nvSpPr>
        <p:spPr bwMode="auto">
          <a:xfrm flipH="1" flipV="1">
            <a:off x="3810000" y="4879975"/>
            <a:ext cx="838200" cy="758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45092" name="AutoShape 63"/>
          <p:cNvSpPr>
            <a:spLocks noChangeArrowheads="1"/>
          </p:cNvSpPr>
          <p:nvPr/>
        </p:nvSpPr>
        <p:spPr bwMode="auto">
          <a:xfrm>
            <a:off x="7315200" y="4419600"/>
            <a:ext cx="1828800" cy="533400"/>
          </a:xfrm>
          <a:prstGeom prst="roundRect">
            <a:avLst>
              <a:gd name="adj" fmla="val 16667"/>
            </a:avLst>
          </a:prstGeom>
          <a:solidFill>
            <a:schemeClr val="accent1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700" dirty="0">
                <a:latin typeface="Monotype Corsiva" pitchFamily="66" charset="0"/>
              </a:rPr>
              <a:t>Субсидии </a:t>
            </a:r>
            <a:r>
              <a:rPr lang="ru-RU" sz="1700" dirty="0" smtClean="0">
                <a:latin typeface="Monotype Corsiva" pitchFamily="66" charset="0"/>
              </a:rPr>
              <a:t>(17,9)</a:t>
            </a:r>
            <a:endParaRPr lang="ru-RU" sz="1700" dirty="0">
              <a:latin typeface="Monotype Corsiva" pitchFamily="66" charset="0"/>
            </a:endParaRPr>
          </a:p>
        </p:txBody>
      </p:sp>
      <p:sp>
        <p:nvSpPr>
          <p:cNvPr id="36894" name="Line 37"/>
          <p:cNvSpPr>
            <a:spLocks noChangeShapeType="1"/>
          </p:cNvSpPr>
          <p:nvPr/>
        </p:nvSpPr>
        <p:spPr bwMode="auto">
          <a:xfrm flipH="1" flipV="1">
            <a:off x="6934200" y="3962400"/>
            <a:ext cx="457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96" name="AutoShape 73"/>
          <p:cNvSpPr>
            <a:spLocks noChangeArrowheads="1"/>
          </p:cNvSpPr>
          <p:nvPr/>
        </p:nvSpPr>
        <p:spPr bwMode="auto">
          <a:xfrm>
            <a:off x="5667375" y="1752600"/>
            <a:ext cx="1619250" cy="868363"/>
          </a:xfrm>
          <a:prstGeom prst="roundRect">
            <a:avLst>
              <a:gd name="adj" fmla="val 16667"/>
            </a:avLst>
          </a:prstGeom>
          <a:solidFill>
            <a:srgbClr val="B498B1"/>
          </a:solidFill>
          <a:ln>
            <a:noFill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635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20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Доходы от оказания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платных услуг 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компенсации затрат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300">
                <a:latin typeface="Monotype Corsiva" panose="03010101010201010101" pitchFamily="66" charset="0"/>
              </a:rPr>
              <a:t> государства (0,1)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600">
              <a:latin typeface="Monotype Corsiva" panose="03010101010201010101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978BA-ADE6-41CC-BD31-AF7E25649C6C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665529"/>
      </p:ext>
    </p:extLst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0104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AutoShape 11"/>
          <p:cNvSpPr>
            <a:spLocks noChangeArrowheads="1"/>
          </p:cNvSpPr>
          <p:nvPr/>
        </p:nvSpPr>
        <p:spPr bwMode="auto">
          <a:xfrm>
            <a:off x="228600" y="228600"/>
            <a:ext cx="86868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</a:t>
            </a:r>
            <a:r>
              <a:rPr lang="ru-RU" altLang="ru-RU" sz="22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бюджета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это выплачиваемые из бюджета денежные средства,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направляемые на финансовое обеспечение задач и функций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местного самоуправления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6" name="AutoShape 23"/>
          <p:cNvSpPr>
            <a:spLocks noChangeArrowheads="1"/>
          </p:cNvSpPr>
          <p:nvPr/>
        </p:nvSpPr>
        <p:spPr bwMode="auto">
          <a:xfrm>
            <a:off x="228599" y="4778614"/>
            <a:ext cx="2506030" cy="68580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Образование</a:t>
            </a: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37897" name="AutoShape 23"/>
          <p:cNvSpPr>
            <a:spLocks noChangeArrowheads="1"/>
          </p:cNvSpPr>
          <p:nvPr/>
        </p:nvSpPr>
        <p:spPr bwMode="auto">
          <a:xfrm>
            <a:off x="6737983" y="4873625"/>
            <a:ext cx="1998347" cy="685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Культура</a:t>
            </a: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64528" name="AutoShape 23"/>
          <p:cNvSpPr>
            <a:spLocks noChangeArrowheads="1"/>
          </p:cNvSpPr>
          <p:nvPr/>
        </p:nvSpPr>
        <p:spPr bwMode="auto">
          <a:xfrm>
            <a:off x="914400" y="3442176"/>
            <a:ext cx="7239000" cy="97044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</a:rPr>
              <a:t>Приоритетные направления расходов бюджета </a:t>
            </a:r>
          </a:p>
          <a:p>
            <a:pPr algn="ctr">
              <a:defRPr/>
            </a:pPr>
            <a:r>
              <a:rPr lang="ru-RU" sz="2200" b="1" dirty="0" smtClean="0">
                <a:latin typeface="Times New Roman" pitchFamily="18" charset="0"/>
              </a:rPr>
              <a:t>Курского района Курской области в настоящее время</a:t>
            </a:r>
            <a:endParaRPr lang="ru-RU" sz="2200" b="1" dirty="0">
              <a:latin typeface="Times New Roman" pitchFamily="18" charset="0"/>
            </a:endParaRPr>
          </a:p>
        </p:txBody>
      </p:sp>
      <p:sp>
        <p:nvSpPr>
          <p:cNvPr id="45070" name="AutoShape 29"/>
          <p:cNvSpPr>
            <a:spLocks noChangeArrowheads="1"/>
          </p:cNvSpPr>
          <p:nvPr/>
        </p:nvSpPr>
        <p:spPr bwMode="auto">
          <a:xfrm>
            <a:off x="7341870" y="4295062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533400" y="1902778"/>
            <a:ext cx="80010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осуществляется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обязательствами,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обусловленными установленным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Федерации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2549127" y="5764011"/>
            <a:ext cx="3969546" cy="62460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Дорожное строительство</a:t>
            </a: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45066" name="AutoShape 29"/>
          <p:cNvSpPr>
            <a:spLocks noChangeArrowheads="1"/>
          </p:cNvSpPr>
          <p:nvPr/>
        </p:nvSpPr>
        <p:spPr bwMode="auto">
          <a:xfrm>
            <a:off x="1219200" y="4374516"/>
            <a:ext cx="457200" cy="60960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8" name="AutoShape 29"/>
          <p:cNvSpPr>
            <a:spLocks noChangeArrowheads="1"/>
          </p:cNvSpPr>
          <p:nvPr/>
        </p:nvSpPr>
        <p:spPr bwMode="auto">
          <a:xfrm>
            <a:off x="4381500" y="4294171"/>
            <a:ext cx="457200" cy="1379890"/>
          </a:xfrm>
          <a:prstGeom prst="downArrow">
            <a:avLst>
              <a:gd name="adj1" fmla="val 50000"/>
              <a:gd name="adj2" fmla="val 33333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-9082117"/>
            <a:ext cx="4572000" cy="2502223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pPr eaLnBrk="1" hangingPunct="1"/>
            <a:r>
              <a:rPr lang="ru-RU" altLang="ru-RU" sz="1600" b="1" i="1" u="sng" dirty="0"/>
              <a:t/>
            </a:r>
            <a:br>
              <a:rPr lang="ru-RU" altLang="ru-RU" sz="1600" b="1" i="1" u="sng" dirty="0"/>
            </a:br>
            <a:r>
              <a:rPr lang="ru-RU" altLang="ru-RU" sz="1200" b="1" u="sng" dirty="0"/>
              <a:t/>
            </a:r>
            <a:br>
              <a:rPr lang="ru-RU" altLang="ru-RU" sz="1200" b="1" u="sng" dirty="0"/>
            </a:br>
            <a:endParaRPr lang="ru-RU" altLang="ru-RU" sz="800" b="1" u="sng" dirty="0"/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  <a:p>
            <a:endParaRPr lang="ru-RU" altLang="ru-RU" dirty="0">
              <a:solidFill>
                <a:schemeClr val="tx2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434336"/>
              </p:ext>
            </p:extLst>
          </p:nvPr>
        </p:nvGraphicFramePr>
        <p:xfrm>
          <a:off x="272907" y="1473131"/>
          <a:ext cx="86307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9560">
                  <a:extLst>
                    <a:ext uri="{9D8B030D-6E8A-4147-A177-3AD203B41FA5}">
                      <a16:colId xmlns:a16="http://schemas.microsoft.com/office/drawing/2014/main" val="1134229008"/>
                    </a:ext>
                  </a:extLst>
                </a:gridCol>
                <a:gridCol w="5001160">
                  <a:extLst>
                    <a:ext uri="{9D8B030D-6E8A-4147-A177-3AD203B41FA5}">
                      <a16:colId xmlns:a16="http://schemas.microsoft.com/office/drawing/2014/main" val="224481514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Расходы по разделу «Национальная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 экономика»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52)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Финансовая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помощь бюджетам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поселений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66)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362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Расходы на ЖКХ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53)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Социальная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 помощь физическим лицам из бюджета Курского района Курской области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67)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80971"/>
                  </a:ext>
                </a:extLst>
              </a:tr>
              <a:tr h="2259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sldjump"/>
                        </a:rPr>
                        <a:t>Расходы на охрану окружающей среды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54)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Социальная поддержка отдельных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sldjump"/>
                        </a:rPr>
                        <a:t> категорий граждан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68)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603925"/>
                  </a:ext>
                </a:extLst>
              </a:tr>
              <a:tr h="18023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sldjump"/>
                        </a:rPr>
                        <a:t>Расходы на образование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55)</a:t>
                      </a:r>
                    </a:p>
                    <a:p>
                      <a:endParaRPr lang="ru-RU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sldjump"/>
                        </a:rPr>
                        <a:t>Что такое дорожный фонд?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69)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83022"/>
                  </a:ext>
                </a:extLst>
              </a:tr>
              <a:tr h="210717"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sldjump"/>
                        </a:rPr>
                        <a:t>Расходы на культуру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56)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sldjump"/>
                        </a:rPr>
                        <a:t>Региональные проекты, планируемые к реализации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70)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51451"/>
                  </a:ext>
                </a:extLst>
              </a:tr>
              <a:tr h="271229"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sldjump"/>
                        </a:rPr>
                        <a:t>Расходы на здравоохранение 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</a:t>
                      </a:r>
                      <a:r>
                        <a:rPr lang="ru-RU" altLang="ru-RU" sz="1200" b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57)</a:t>
                      </a:r>
                      <a:endParaRPr lang="ru-RU" altLang="ru-RU" sz="1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ru-RU" altLang="ru-RU" sz="1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Проект «Народный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sldjump"/>
                        </a:rPr>
                        <a:t> бюджет», понятие, источники финансирования</a:t>
                      </a:r>
                      <a:endParaRPr lang="ru-RU" sz="1200" b="1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71)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665201"/>
                  </a:ext>
                </a:extLst>
              </a:tr>
              <a:tr h="195477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sldjump"/>
                        </a:rPr>
                        <a:t>Расходы на социальную политику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58)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sldjump"/>
                        </a:rPr>
                        <a:t>Планируемые объекты дорожного строительства путем реализации проекта «Народный бюджет»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72)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32804"/>
                  </a:ext>
                </a:extLst>
              </a:tr>
              <a:tr h="272120"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sldjump"/>
                        </a:rPr>
                        <a:t>Расходы на физкультуру и спорт </a:t>
                      </a:r>
                      <a:r>
                        <a:rPr lang="ru-RU" altLang="ru-RU" sz="12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59)</a:t>
                      </a: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Зачем нужен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sldjump"/>
                        </a:rPr>
                        <a:t> программный бюджет?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73)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97345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Расходы на выравнивание бюджетной обеспеченности поселений Курского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sldjump"/>
                        </a:rPr>
                        <a:t> района </a:t>
                      </a:r>
                      <a:endParaRPr lang="ru-RU" sz="12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(стр. 60)</a:t>
                      </a:r>
                    </a:p>
                    <a:p>
                      <a:pPr algn="just"/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hlinkClick r:id="rId20" action="ppaction://hlinksldjump"/>
                        </a:rPr>
                        <a:t>Какую часть занимают расходы на реализацию программ в общем объеме расходов бюджета Курского района?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</a:rPr>
                        <a:t> (стр. 74)</a:t>
                      </a:r>
                      <a:endParaRPr lang="ru-RU" altLang="ru-RU" sz="1200" b="1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54610"/>
                  </a:ext>
                </a:extLst>
              </a:tr>
              <a:tr h="222894"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Расходные обязательства,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sldjump"/>
                        </a:rPr>
                        <a:t> виды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61)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Перечень муниципальных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sldjump"/>
                        </a:rPr>
                        <a:t> программ Курского района 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75)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81651"/>
                  </a:ext>
                </a:extLst>
              </a:tr>
              <a:tr h="171468"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action="ppaction://hlinksldjump"/>
                        </a:rPr>
                        <a:t>Реестр расходных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3" action="ppaction://hlinksldjump"/>
                        </a:rPr>
                        <a:t> обязательств, понятие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62)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Муниципальные программы,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4" action="ppaction://hlinksldjump"/>
                        </a:rPr>
                        <a:t> объемы финансирования, основные  направления их реализации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76-93)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710048"/>
                  </a:ext>
                </a:extLst>
              </a:tr>
              <a:tr h="120043">
                <a:tc>
                  <a:txBody>
                    <a:bodyPr/>
                    <a:lstStyle/>
                    <a:p>
                      <a:pPr algn="just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action="ppaction://hlinksldjump"/>
                        </a:rPr>
                        <a:t>Расходы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5" action="ppaction://hlinksldjump"/>
                        </a:rPr>
                        <a:t> по публично-нормативным обязательствам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63-65)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action="ppaction://hlinksldjump"/>
                        </a:rPr>
                        <a:t>Контактная информация управления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6" action="ppaction://hlinksldjump"/>
                        </a:rPr>
                        <a:t> по бюджету и налогам Администрации Курского района Курской области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(стр. 94)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444827"/>
                  </a:ext>
                </a:extLst>
              </a:tr>
            </a:tbl>
          </a:graphicData>
        </a:graphic>
      </p:graphicFrame>
      <p:sp>
        <p:nvSpPr>
          <p:cNvPr id="16" name="Прямоугольная выноска 15"/>
          <p:cNvSpPr/>
          <p:nvPr/>
        </p:nvSpPr>
        <p:spPr>
          <a:xfrm>
            <a:off x="284680" y="228600"/>
            <a:ext cx="8648700" cy="914400"/>
          </a:xfrm>
          <a:prstGeom prst="wedgeRectCallout">
            <a:avLst>
              <a:gd name="adj1" fmla="val 2566"/>
              <a:gd name="adj2" fmla="val 1009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 осуществить быстрый переход к интересующей Вас странице или разделу наведите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курсор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(указаны ниже)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помощи правой кнопки выберите пункт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Открыть гиперссылку»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6858000" y="655695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Почему расходы на образование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бюджета Курского района Курской области?  </a:t>
            </a:r>
            <a:endParaRPr lang="ru-RU" altLang="ru-RU" sz="2500" dirty="0">
              <a:latin typeface="Times New Roman" panose="02020603050405020304" pitchFamily="18" charset="0"/>
            </a:endParaRP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76200" y="1828800"/>
            <a:ext cx="5562600" cy="46482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школах Курского района Курской области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открываются «Точки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роста»,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осваивают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технологии и новые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образовательные программы, раскрывающие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талант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каждого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оснащаются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оборудованием для обучения и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высокоскоростным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интернетом.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 технологий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образовательный процесс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том числе позволит учащимся,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каким-либо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имеющим возможности посещать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быть на связи с классом и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 время урока.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2" y="2476500"/>
            <a:ext cx="3525838" cy="35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Почему расходы на культуру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бюджета Курского района Курской области?  </a:t>
            </a:r>
            <a:endParaRPr lang="ru-RU" altLang="ru-RU" sz="2500" dirty="0">
              <a:latin typeface="Times New Roman" panose="02020603050405020304" pitchFamily="18" charset="0"/>
            </a:endParaRP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304800" y="1828799"/>
            <a:ext cx="8534400" cy="4572001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Реконструкция, строительство и капитальный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учреждений культуры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модернизировать пространство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оснастить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культурно-досуговые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учреждения оборудованием, что значительно улучшит условия,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которых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творчески одаренные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дети.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Созданные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модельные библиотеки станут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культурно-интеллектуальными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центрами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жителей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населенного пункта благодаря обновленным книжным фондам,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современному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оборудованию,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доступу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сети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удобному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пространству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чтения,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самообразования.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модельных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библиотеках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создается доступная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среда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ограниченными возможностями здоровья.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сети модельных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библиотек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росту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интеллектуального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культурного развития населения.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36976" y="629761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41</a:t>
            </a:fld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24" y="4051499"/>
            <a:ext cx="3056022" cy="20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8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0"/>
            <a:ext cx="2969160" cy="3933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26" y="1357289"/>
            <a:ext cx="4035507" cy="3962400"/>
          </a:xfrm>
          <a:prstGeom prst="rect">
            <a:avLst/>
          </a:prstGeom>
        </p:spPr>
      </p:pic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Почему расходы на дорожное строительство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являются приоритетными расходами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бюджета Курского района Курской области?  </a:t>
            </a:r>
            <a:endParaRPr lang="ru-RU" altLang="ru-RU" sz="2500" dirty="0">
              <a:latin typeface="Times New Roman" panose="02020603050405020304" pitchFamily="18" charset="0"/>
            </a:endParaRP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304800" y="5181600"/>
            <a:ext cx="8001000" cy="15398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новых и ремонт действующих автодорог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населенным пунктам Курского района Курской области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способствует изменению в лучшую сторону качества жизни населения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Курского района Курской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165965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78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4" name="AutoShape 11"/>
          <p:cNvSpPr>
            <a:spLocks noChangeArrowheads="1"/>
          </p:cNvSpPr>
          <p:nvPr/>
        </p:nvSpPr>
        <p:spPr bwMode="auto">
          <a:xfrm>
            <a:off x="228600" y="228600"/>
            <a:ext cx="8686800" cy="1752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Классификация расходов бюджета</a:t>
            </a:r>
            <a:endParaRPr lang="ru-RU" altLang="ru-RU" sz="22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2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895" name="Picture 13" descr="деньги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07172"/>
            <a:ext cx="84582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AutoShape 23"/>
          <p:cNvSpPr>
            <a:spLocks noChangeArrowheads="1"/>
          </p:cNvSpPr>
          <p:nvPr/>
        </p:nvSpPr>
        <p:spPr bwMode="auto">
          <a:xfrm>
            <a:off x="152400" y="4343400"/>
            <a:ext cx="28956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5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Функциональная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(по </a:t>
            </a:r>
            <a:r>
              <a:rPr lang="ru-RU" altLang="ru-RU" sz="2500" b="1" dirty="0" smtClean="0">
                <a:latin typeface="Times New Roman" panose="02020603050405020304" pitchFamily="18" charset="0"/>
              </a:rPr>
              <a:t>разделам)</a:t>
            </a:r>
            <a:endParaRPr lang="ru-RU" altLang="ru-RU" sz="25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500" b="1" dirty="0">
              <a:latin typeface="Times New Roman" panose="02020603050405020304" pitchFamily="18" charset="0"/>
            </a:endParaRPr>
          </a:p>
        </p:txBody>
      </p:sp>
      <p:sp>
        <p:nvSpPr>
          <p:cNvPr id="37897" name="AutoShape 23"/>
          <p:cNvSpPr>
            <a:spLocks noChangeArrowheads="1"/>
          </p:cNvSpPr>
          <p:nvPr/>
        </p:nvSpPr>
        <p:spPr bwMode="auto">
          <a:xfrm>
            <a:off x="3276600" y="4343400"/>
            <a:ext cx="25908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latin typeface="Times New Roman" panose="02020603050405020304" pitchFamily="18" charset="0"/>
              </a:rPr>
              <a:t>Ведомственная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latin typeface="Times New Roman" panose="02020603050405020304" pitchFamily="18" charset="0"/>
              </a:rPr>
              <a:t>(по ведомствам)</a:t>
            </a:r>
          </a:p>
        </p:txBody>
      </p:sp>
      <p:sp>
        <p:nvSpPr>
          <p:cNvPr id="37900" name="AutoShape 23"/>
          <p:cNvSpPr>
            <a:spLocks noChangeArrowheads="1"/>
          </p:cNvSpPr>
          <p:nvPr/>
        </p:nvSpPr>
        <p:spPr bwMode="auto">
          <a:xfrm>
            <a:off x="6096000" y="4343400"/>
            <a:ext cx="2819400" cy="137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Экономическая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(по программам)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  <p:sp>
        <p:nvSpPr>
          <p:cNvPr id="2" name="Стрелка вниз 1"/>
          <p:cNvSpPr/>
          <p:nvPr/>
        </p:nvSpPr>
        <p:spPr>
          <a:xfrm>
            <a:off x="1143000" y="1676400"/>
            <a:ext cx="12192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952875" y="1790700"/>
            <a:ext cx="12192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785610" y="1752600"/>
            <a:ext cx="1219200" cy="2362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0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7" name="AutoShape 11"/>
          <p:cNvSpPr>
            <a:spLocks noChangeArrowheads="1"/>
          </p:cNvSpPr>
          <p:nvPr/>
        </p:nvSpPr>
        <p:spPr bwMode="auto">
          <a:xfrm>
            <a:off x="228600" y="304800"/>
            <a:ext cx="86106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 (по разделам)</a:t>
            </a:r>
          </a:p>
        </p:txBody>
      </p:sp>
      <p:pic>
        <p:nvPicPr>
          <p:cNvPr id="38918" name="Picture 14" descr="гер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18383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61"/>
          <p:cNvSpPr>
            <a:spLocks noChangeArrowheads="1"/>
          </p:cNvSpPr>
          <p:nvPr/>
        </p:nvSpPr>
        <p:spPr bwMode="auto">
          <a:xfrm>
            <a:off x="304800" y="34290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Общегосударственные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вопросы</a:t>
            </a:r>
          </a:p>
        </p:txBody>
      </p:sp>
      <p:sp>
        <p:nvSpPr>
          <p:cNvPr id="38920" name="AutoShape 61"/>
          <p:cNvSpPr>
            <a:spLocks noChangeArrowheads="1"/>
          </p:cNvSpPr>
          <p:nvPr/>
        </p:nvSpPr>
        <p:spPr bwMode="auto">
          <a:xfrm>
            <a:off x="4086225" y="5861269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Социальная политика</a:t>
            </a:r>
          </a:p>
        </p:txBody>
      </p:sp>
      <p:sp>
        <p:nvSpPr>
          <p:cNvPr id="38921" name="AutoShape 61"/>
          <p:cNvSpPr>
            <a:spLocks noChangeArrowheads="1"/>
          </p:cNvSpPr>
          <p:nvPr/>
        </p:nvSpPr>
        <p:spPr bwMode="auto">
          <a:xfrm>
            <a:off x="2369097" y="5864225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Здравоохранение</a:t>
            </a:r>
          </a:p>
        </p:txBody>
      </p:sp>
      <p:sp>
        <p:nvSpPr>
          <p:cNvPr id="38922" name="AutoShape 61"/>
          <p:cNvSpPr>
            <a:spLocks noChangeArrowheads="1"/>
          </p:cNvSpPr>
          <p:nvPr/>
        </p:nvSpPr>
        <p:spPr bwMode="auto">
          <a:xfrm>
            <a:off x="366712" y="5861269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Культура,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кинематография</a:t>
            </a:r>
          </a:p>
        </p:txBody>
      </p:sp>
      <p:sp>
        <p:nvSpPr>
          <p:cNvPr id="38923" name="AutoShape 61"/>
          <p:cNvSpPr>
            <a:spLocks noChangeArrowheads="1"/>
          </p:cNvSpPr>
          <p:nvPr/>
        </p:nvSpPr>
        <p:spPr bwMode="auto">
          <a:xfrm>
            <a:off x="7467600" y="36576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38924" name="AutoShape 61"/>
          <p:cNvSpPr>
            <a:spLocks noChangeArrowheads="1"/>
          </p:cNvSpPr>
          <p:nvPr/>
        </p:nvSpPr>
        <p:spPr bwMode="auto">
          <a:xfrm>
            <a:off x="5791200" y="35814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Жилищно-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коммунальное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хозяйство</a:t>
            </a:r>
          </a:p>
        </p:txBody>
      </p:sp>
      <p:pic>
        <p:nvPicPr>
          <p:cNvPr id="38925" name="Picture 23" descr="экономи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1447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25" descr="котельна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15240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26" descr="образова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09800"/>
            <a:ext cx="18288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7" descr="культур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15716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9" name="AutoShape 61"/>
          <p:cNvSpPr>
            <a:spLocks noChangeArrowheads="1"/>
          </p:cNvSpPr>
          <p:nvPr/>
        </p:nvSpPr>
        <p:spPr bwMode="auto">
          <a:xfrm>
            <a:off x="5943600" y="58166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Физкультура и спорт</a:t>
            </a:r>
          </a:p>
        </p:txBody>
      </p:sp>
      <p:pic>
        <p:nvPicPr>
          <p:cNvPr id="38930" name="Picture 31" descr="спортзал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1409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AutoShape 61"/>
          <p:cNvSpPr>
            <a:spLocks noChangeArrowheads="1"/>
          </p:cNvSpPr>
          <p:nvPr/>
        </p:nvSpPr>
        <p:spPr bwMode="auto">
          <a:xfrm>
            <a:off x="7467600" y="5822403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Межбюджетные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трансфеты</a:t>
            </a:r>
          </a:p>
        </p:txBody>
      </p:sp>
      <p:pic>
        <p:nvPicPr>
          <p:cNvPr id="38932" name="Picture 33" descr="де2ньг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95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34" descr="пенсионеры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95800"/>
            <a:ext cx="167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4" name="AutoShape 61"/>
          <p:cNvSpPr>
            <a:spLocks noChangeArrowheads="1"/>
          </p:cNvSpPr>
          <p:nvPr/>
        </p:nvSpPr>
        <p:spPr bwMode="auto">
          <a:xfrm>
            <a:off x="4038600" y="3581400"/>
            <a:ext cx="14478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Национальная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 экономика</a:t>
            </a:r>
          </a:p>
        </p:txBody>
      </p:sp>
      <p:sp>
        <p:nvSpPr>
          <p:cNvPr id="38935" name="AutoShape 61"/>
          <p:cNvSpPr>
            <a:spLocks noChangeArrowheads="1"/>
          </p:cNvSpPr>
          <p:nvPr/>
        </p:nvSpPr>
        <p:spPr bwMode="auto">
          <a:xfrm>
            <a:off x="2133600" y="3505200"/>
            <a:ext cx="1524000" cy="457200"/>
          </a:xfrm>
          <a:prstGeom prst="roundRect">
            <a:avLst>
              <a:gd name="adj" fmla="val 16667"/>
            </a:avLst>
          </a:prstGeom>
          <a:solidFill>
            <a:srgbClr val="BA92A6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Охрана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/>
                </a:solidFill>
                <a:latin typeface="Times New Roman" panose="02020603050405020304" pitchFamily="18" charset="0"/>
              </a:rPr>
              <a:t>окружающей среды</a:t>
            </a:r>
          </a:p>
        </p:txBody>
      </p:sp>
      <p:pic>
        <p:nvPicPr>
          <p:cNvPr id="38937" name="Picture 27" descr="https://im0-tub-ru.yandex.net/i?id=6d1711f46297b5ccf0701b4440206c56-l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7" descr="D:\documents\БЮДЖЕТ ДЛЯ ГРАЖДАН\Бюджет для граждан на 2021-2023\свалки 11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48450" y="629602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895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399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42" name="AutoShape 11"/>
          <p:cNvSpPr>
            <a:spLocks noChangeArrowheads="1"/>
          </p:cNvSpPr>
          <p:nvPr/>
        </p:nvSpPr>
        <p:spPr bwMode="auto">
          <a:xfrm>
            <a:off x="304800" y="304800"/>
            <a:ext cx="86106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Ведомственная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 (по ведомствам)</a:t>
            </a:r>
          </a:p>
        </p:txBody>
      </p:sp>
      <p:sp>
        <p:nvSpPr>
          <p:cNvPr id="39943" name="AutoShape 61"/>
          <p:cNvSpPr>
            <a:spLocks noChangeArrowheads="1"/>
          </p:cNvSpPr>
          <p:nvPr/>
        </p:nvSpPr>
        <p:spPr bwMode="auto">
          <a:xfrm>
            <a:off x="228600" y="2971800"/>
            <a:ext cx="32766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Администрация 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Курской области</a:t>
            </a:r>
          </a:p>
        </p:txBody>
      </p:sp>
      <p:sp>
        <p:nvSpPr>
          <p:cNvPr id="109601" name="AutoShape 70"/>
          <p:cNvSpPr>
            <a:spLocks noChangeArrowheads="1"/>
          </p:cNvSpPr>
          <p:nvPr/>
        </p:nvSpPr>
        <p:spPr bwMode="auto">
          <a:xfrm>
            <a:off x="457200" y="1447800"/>
            <a:ext cx="8229600" cy="1371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700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Эта классификация расходов непосредственно связана со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 структурой управления, она отображает группировку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юридических лиц, получающих бюджетные </a:t>
            </a:r>
          </a:p>
          <a:p>
            <a:pPr algn="ctr" eaLnBrk="1" hangingPunct="1">
              <a:defRPr/>
            </a:pPr>
            <a:r>
              <a:rPr lang="ru-RU" b="1" dirty="0">
                <a:latin typeface="Times New Roman" pitchFamily="18" charset="0"/>
              </a:rPr>
              <a:t>средства (главные распорядители средств бюджета района)</a:t>
            </a:r>
          </a:p>
          <a:p>
            <a:pPr algn="ctr">
              <a:defRPr/>
            </a:pPr>
            <a:endParaRPr lang="ru-RU" sz="1700" b="1" dirty="0">
              <a:latin typeface="Times New Roman" pitchFamily="18" charset="0"/>
            </a:endParaRPr>
          </a:p>
        </p:txBody>
      </p:sp>
      <p:sp>
        <p:nvSpPr>
          <p:cNvPr id="39945" name="AutoShape 61"/>
          <p:cNvSpPr>
            <a:spLocks noChangeArrowheads="1"/>
          </p:cNvSpPr>
          <p:nvPr/>
        </p:nvSpPr>
        <p:spPr bwMode="auto">
          <a:xfrm>
            <a:off x="228600" y="4038600"/>
            <a:ext cx="32766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Представительное Собрание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39946" name="AutoShape 61"/>
          <p:cNvSpPr>
            <a:spLocks noChangeArrowheads="1"/>
          </p:cNvSpPr>
          <p:nvPr/>
        </p:nvSpPr>
        <p:spPr bwMode="auto">
          <a:xfrm>
            <a:off x="228600" y="5105400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Отдел социального обеспечения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Администрации 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Курской области </a:t>
            </a:r>
          </a:p>
        </p:txBody>
      </p:sp>
      <p:sp>
        <p:nvSpPr>
          <p:cNvPr id="39947" name="AutoShape 61"/>
          <p:cNvSpPr>
            <a:spLocks noChangeArrowheads="1"/>
          </p:cNvSpPr>
          <p:nvPr/>
        </p:nvSpPr>
        <p:spPr bwMode="auto">
          <a:xfrm>
            <a:off x="4114800" y="2971800"/>
            <a:ext cx="48006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Отдел опеки и попечительства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Администрации Курского района Курской области</a:t>
            </a:r>
          </a:p>
        </p:txBody>
      </p:sp>
      <p:sp>
        <p:nvSpPr>
          <p:cNvPr id="39948" name="AutoShape 61"/>
          <p:cNvSpPr>
            <a:spLocks noChangeArrowheads="1"/>
          </p:cNvSpPr>
          <p:nvPr/>
        </p:nvSpPr>
        <p:spPr bwMode="auto">
          <a:xfrm>
            <a:off x="4038600" y="4038600"/>
            <a:ext cx="48768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Управление по бюджету и налогам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Администрации Курского района Курской области</a:t>
            </a:r>
          </a:p>
        </p:txBody>
      </p:sp>
      <p:sp>
        <p:nvSpPr>
          <p:cNvPr id="39949" name="AutoShape 61"/>
          <p:cNvSpPr>
            <a:spLocks noChangeArrowheads="1"/>
          </p:cNvSpPr>
          <p:nvPr/>
        </p:nvSpPr>
        <p:spPr bwMode="auto">
          <a:xfrm>
            <a:off x="3962400" y="5105400"/>
            <a:ext cx="50292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Управление по делам образования и здравоохранения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Администрации Курского района Курской области</a:t>
            </a:r>
          </a:p>
        </p:txBody>
      </p:sp>
      <p:sp>
        <p:nvSpPr>
          <p:cNvPr id="39950" name="AutoShape 61"/>
          <p:cNvSpPr>
            <a:spLocks noChangeArrowheads="1"/>
          </p:cNvSpPr>
          <p:nvPr/>
        </p:nvSpPr>
        <p:spPr bwMode="auto">
          <a:xfrm>
            <a:off x="930897" y="6134100"/>
            <a:ext cx="6781800" cy="609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Отдел культуры, по делам молодежи, физкультуры и спорта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chemeClr val="tx2"/>
                </a:solidFill>
                <a:latin typeface="Times New Roman" panose="02020603050405020304" pitchFamily="18" charset="0"/>
              </a:rPr>
              <a:t>Администрации Курского района Курской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4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6" name="AutoShape 11"/>
          <p:cNvSpPr>
            <a:spLocks noChangeArrowheads="1"/>
          </p:cNvSpPr>
          <p:nvPr/>
        </p:nvSpPr>
        <p:spPr bwMode="auto">
          <a:xfrm>
            <a:off x="304800" y="381000"/>
            <a:ext cx="8610600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классификация расходов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 (по программам)</a:t>
            </a:r>
          </a:p>
        </p:txBody>
      </p:sp>
      <p:sp>
        <p:nvSpPr>
          <p:cNvPr id="110606" name="AutoShape 70"/>
          <p:cNvSpPr>
            <a:spLocks noChangeArrowheads="1"/>
          </p:cNvSpPr>
          <p:nvPr/>
        </p:nvSpPr>
        <p:spPr bwMode="auto">
          <a:xfrm>
            <a:off x="533400" y="1828800"/>
            <a:ext cx="8229600" cy="3124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63500" cap="rnd">
            <a:noFill/>
            <a:prstDash val="sysDot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2800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800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dirty="0" smtClean="0">
                <a:latin typeface="Times New Roman" pitchFamily="18" charset="0"/>
              </a:rPr>
              <a:t>Эта </a:t>
            </a:r>
            <a:r>
              <a:rPr lang="ru-RU" sz="2800" dirty="0">
                <a:latin typeface="Times New Roman" pitchFamily="18" charset="0"/>
              </a:rPr>
              <a:t>классификация показывает деление </a:t>
            </a:r>
          </a:p>
          <a:p>
            <a:pPr algn="ctr" eaLnBrk="1" hangingPunct="1">
              <a:defRPr/>
            </a:pPr>
            <a:r>
              <a:rPr lang="ru-RU" sz="2800" dirty="0">
                <a:latin typeface="Times New Roman" pitchFamily="18" charset="0"/>
              </a:rPr>
              <a:t>расходов по муниципальным программам, </a:t>
            </a:r>
          </a:p>
          <a:p>
            <a:pPr algn="ctr" eaLnBrk="1" hangingPunct="1">
              <a:defRPr/>
            </a:pPr>
            <a:r>
              <a:rPr lang="ru-RU" sz="2800" dirty="0">
                <a:latin typeface="Times New Roman" pitchFamily="18" charset="0"/>
              </a:rPr>
              <a:t>запланированным к реализации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sz="28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8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800" dirty="0">
              <a:latin typeface="Times New Roman" pitchFamily="18" charset="0"/>
            </a:endParaRPr>
          </a:p>
          <a:p>
            <a:pPr algn="ctr">
              <a:defRPr/>
            </a:pPr>
            <a:endParaRPr lang="ru-RU" sz="3300" b="1" dirty="0"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8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202</a:t>
            </a:r>
            <a:r>
              <a:rPr lang="en-US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год,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chemeClr val="tx2"/>
                </a:solidFill>
                <a:latin typeface="Times New Roman" panose="02020603050405020304" pitchFamily="18" charset="0"/>
              </a:rPr>
              <a:t>м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лн. руб., %</a:t>
            </a: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86565396"/>
              </p:ext>
            </p:extLst>
          </p:nvPr>
        </p:nvGraphicFramePr>
        <p:xfrm>
          <a:off x="-609600" y="1387476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00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2024 год,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chemeClr val="tx2"/>
                </a:solidFill>
                <a:latin typeface="Times New Roman" panose="02020603050405020304" pitchFamily="18" charset="0"/>
              </a:rPr>
              <a:t>м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лн. руб., %</a:t>
            </a: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422572200"/>
              </p:ext>
            </p:extLst>
          </p:nvPr>
        </p:nvGraphicFramePr>
        <p:xfrm>
          <a:off x="-609600" y="1387476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84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19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0" name="AutoShape 60"/>
          <p:cNvSpPr>
            <a:spLocks noChangeArrowheads="1"/>
          </p:cNvSpPr>
          <p:nvPr/>
        </p:nvSpPr>
        <p:spPr bwMode="auto">
          <a:xfrm>
            <a:off x="76200" y="0"/>
            <a:ext cx="8839200" cy="13874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каких пропорциях распределяются расходы бюджета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2025 год,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chemeClr val="tx2"/>
                </a:solidFill>
                <a:latin typeface="Times New Roman" panose="02020603050405020304" pitchFamily="18" charset="0"/>
              </a:rPr>
              <a:t>м</a:t>
            </a:r>
            <a:r>
              <a:rPr lang="ru-RU" altLang="ru-RU" sz="23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лн. руб., %</a:t>
            </a: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200702335"/>
              </p:ext>
            </p:extLst>
          </p:nvPr>
        </p:nvGraphicFramePr>
        <p:xfrm>
          <a:off x="-609600" y="1387476"/>
          <a:ext cx="9525000" cy="549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33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4800600" y="228600"/>
            <a:ext cx="43434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hlinkClick r:id="" action="ppaction://hlinkshowjump?jump=previousslide" tooltip="Обращение "/>
              </a:rPr>
              <a:t>Уважаемые жители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  <a:hlinkClick r:id="" action="ppaction://hlinkshowjump?jump=previousslide" tooltip="Обращение "/>
              </a:rPr>
              <a:t> Курского района !</a:t>
            </a: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Представленный к Вашему ознакомлению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«Бюджет для граждан»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 – это упрощенная версия проекта бюджетного документа Курского района Курской области, разработанная для повышения финансовой грамотности,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</a:rPr>
              <a:t>а также в целях активизации общественного контроля за муниципальными расходами района. Рассчитываем, что данный документ будет способствовать развитию прозрачности и открытости бюджетного процесса Курского района, а также покажет гражданам формы возможного взаимодействия по вопросам расходования бюджетных средств</a:t>
            </a:r>
            <a:r>
              <a:rPr lang="ru-RU" altLang="ru-RU" sz="2100" dirty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ru-RU" altLang="ru-RU" sz="21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8" name="AutoShape 11"/>
          <p:cNvSpPr>
            <a:spLocks noChangeArrowheads="1"/>
          </p:cNvSpPr>
          <p:nvPr/>
        </p:nvSpPr>
        <p:spPr bwMode="auto">
          <a:xfrm>
            <a:off x="241300" y="5554663"/>
            <a:ext cx="44958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endParaRPr lang="ru-RU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</a:rPr>
              <a:t>Глава Курского района  Курской области </a:t>
            </a:r>
          </a:p>
          <a:p>
            <a:pPr algn="ctr" eaLnBrk="1" hangingPunct="1">
              <a:defRPr/>
            </a:pPr>
            <a:r>
              <a:rPr lang="ru-RU" dirty="0">
                <a:latin typeface="Times New Roman" pitchFamily="18" charset="0"/>
              </a:rPr>
              <a:t>А.В. Телегин</a:t>
            </a:r>
            <a:endParaRPr lang="en-US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300" dirty="0">
              <a:latin typeface="Arial" charset="0"/>
            </a:endParaRPr>
          </a:p>
          <a:p>
            <a:pPr algn="ctr">
              <a:defRPr/>
            </a:pPr>
            <a:endParaRPr lang="ru-RU" sz="2200" dirty="0">
              <a:latin typeface="Arial" charset="0"/>
            </a:endParaRPr>
          </a:p>
        </p:txBody>
      </p:sp>
      <p:pic>
        <p:nvPicPr>
          <p:cNvPr id="410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57835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35037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163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" y="-1199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506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2" name="AutoShape 11"/>
          <p:cNvSpPr>
            <a:spLocks noChangeArrowheads="1"/>
          </p:cNvSpPr>
          <p:nvPr/>
        </p:nvSpPr>
        <p:spPr bwMode="auto">
          <a:xfrm>
            <a:off x="381000" y="134938"/>
            <a:ext cx="8458200" cy="52999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«Общегосударственные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вопросы»</a:t>
            </a:r>
          </a:p>
        </p:txBody>
      </p:sp>
      <p:sp>
        <p:nvSpPr>
          <p:cNvPr id="50183" name="AutoShape 11"/>
          <p:cNvSpPr>
            <a:spLocks noChangeArrowheads="1"/>
          </p:cNvSpPr>
          <p:nvPr/>
        </p:nvSpPr>
        <p:spPr bwMode="auto">
          <a:xfrm>
            <a:off x="419100" y="78696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0184" name="AutoShape 11"/>
          <p:cNvSpPr>
            <a:spLocks noChangeArrowheads="1"/>
          </p:cNvSpPr>
          <p:nvPr/>
        </p:nvSpPr>
        <p:spPr bwMode="auto">
          <a:xfrm>
            <a:off x="3657600" y="809126"/>
            <a:ext cx="1600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0185" name="AutoShape 11"/>
          <p:cNvSpPr>
            <a:spLocks noChangeArrowheads="1"/>
          </p:cNvSpPr>
          <p:nvPr/>
        </p:nvSpPr>
        <p:spPr bwMode="auto">
          <a:xfrm>
            <a:off x="5768811" y="790455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5066" name="AutoShape 11"/>
          <p:cNvSpPr>
            <a:spLocks noChangeArrowheads="1"/>
          </p:cNvSpPr>
          <p:nvPr/>
        </p:nvSpPr>
        <p:spPr bwMode="auto">
          <a:xfrm>
            <a:off x="703868" y="1478756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120,9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0187" name="AutoShape 29"/>
          <p:cNvSpPr>
            <a:spLocks noChangeArrowheads="1"/>
          </p:cNvSpPr>
          <p:nvPr/>
        </p:nvSpPr>
        <p:spPr bwMode="auto">
          <a:xfrm>
            <a:off x="1465868" y="1191362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44044" name="AutoShape 11"/>
          <p:cNvSpPr>
            <a:spLocks noChangeArrowheads="1"/>
          </p:cNvSpPr>
          <p:nvPr/>
        </p:nvSpPr>
        <p:spPr bwMode="auto">
          <a:xfrm>
            <a:off x="38100" y="2074051"/>
            <a:ext cx="8915400" cy="464266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b="1" u="sng" dirty="0">
                <a:solidFill>
                  <a:schemeClr val="tx2"/>
                </a:solidFill>
                <a:latin typeface="Times New Roman" pitchFamily="18" charset="0"/>
              </a:rPr>
              <a:t>В раздел включаются:</a:t>
            </a:r>
          </a:p>
          <a:p>
            <a:pPr marL="342900" indent="-34290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расходы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на обеспечение функционирования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Главы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Курского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района Курской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области 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Администрации района </a:t>
            </a:r>
          </a:p>
          <a:p>
            <a:pPr marL="342900" indent="-342900"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(2023 год – 28,8 млн. руб., 2024 год – 33,6 млн. руб., 2025 год – 33,6 млн. руб.),</a:t>
            </a:r>
          </a:p>
          <a:p>
            <a:pPr marL="342900" indent="-342900"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расходы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на функционирование Представительного Собрания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Курского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района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Курской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области 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обеспечение деятельности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контрольно-счетного органа Курского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района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6,0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6,5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6,5 млн. руб.),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мероприятия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в области земельных правоотношений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2,7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3,0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3,0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мероприятия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по развитию муниципальной службы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0,5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0,6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0,6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мероприятия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, направленные на обеспечение правопорядка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2,6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и  другие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общегосударственные вопросы.</a:t>
            </a:r>
          </a:p>
        </p:txBody>
      </p:sp>
      <p:sp>
        <p:nvSpPr>
          <p:cNvPr id="45069" name="AutoShape 11"/>
          <p:cNvSpPr>
            <a:spLocks noChangeArrowheads="1"/>
          </p:cNvSpPr>
          <p:nvPr/>
        </p:nvSpPr>
        <p:spPr bwMode="auto">
          <a:xfrm>
            <a:off x="3543300" y="148998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120,2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5070" name="AutoShape 11"/>
          <p:cNvSpPr>
            <a:spLocks noChangeArrowheads="1"/>
          </p:cNvSpPr>
          <p:nvPr/>
        </p:nvSpPr>
        <p:spPr bwMode="auto">
          <a:xfrm>
            <a:off x="6306532" y="1436974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128,9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0191" name="AutoShape 29"/>
          <p:cNvSpPr>
            <a:spLocks noChangeArrowheads="1"/>
          </p:cNvSpPr>
          <p:nvPr/>
        </p:nvSpPr>
        <p:spPr bwMode="auto">
          <a:xfrm>
            <a:off x="4267200" y="1219200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0192" name="AutoShape 29"/>
          <p:cNvSpPr>
            <a:spLocks noChangeArrowheads="1"/>
          </p:cNvSpPr>
          <p:nvPr/>
        </p:nvSpPr>
        <p:spPr bwMode="auto">
          <a:xfrm>
            <a:off x="7068532" y="1171455"/>
            <a:ext cx="4572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25755" y="6397994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151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9" y="896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51952401"/>
              </p:ext>
            </p:extLst>
          </p:nvPr>
        </p:nvGraphicFramePr>
        <p:xfrm>
          <a:off x="3796553" y="1983952"/>
          <a:ext cx="5234242" cy="2154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93851" y="2157608"/>
            <a:ext cx="3167013" cy="1752544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Администрации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состоянию на 01.11.2022 года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амещают должности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службы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муниципальных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05600" y="6338410"/>
            <a:ext cx="2133600" cy="476250"/>
          </a:xfrm>
        </p:spPr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51</a:t>
            </a:fld>
            <a:endParaRPr lang="ru-RU" altLang="ru-RU" dirty="0"/>
          </a:p>
        </p:txBody>
      </p:sp>
      <p:sp>
        <p:nvSpPr>
          <p:cNvPr id="44038" name="AutoShape 60"/>
          <p:cNvSpPr>
            <a:spLocks noChangeArrowheads="1"/>
          </p:cNvSpPr>
          <p:nvPr/>
        </p:nvSpPr>
        <p:spPr bwMode="auto">
          <a:xfrm>
            <a:off x="76200" y="205685"/>
            <a:ext cx="8877300" cy="167805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latin typeface="Times New Roman" panose="02020603050405020304" pitchFamily="18" charset="0"/>
              </a:rPr>
              <a:t>Административные расходы бюджета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Курского района Курской области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(численность муниципальных служащих,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расходы на оплату труда муниципальных служащих)</a:t>
            </a:r>
            <a:endParaRPr lang="ru-RU" altLang="ru-RU" sz="2500" dirty="0">
              <a:latin typeface="Times New Roman" panose="02020603050405020304" pitchFamily="18" charset="0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3955446" y="3640561"/>
            <a:ext cx="123825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</a:rPr>
              <a:t>2023 год</a:t>
            </a:r>
            <a:endParaRPr lang="ru-RU" alt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80437169"/>
              </p:ext>
            </p:extLst>
          </p:nvPr>
        </p:nvGraphicFramePr>
        <p:xfrm>
          <a:off x="243168" y="4337186"/>
          <a:ext cx="4176432" cy="239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461305262"/>
              </p:ext>
            </p:extLst>
          </p:nvPr>
        </p:nvGraphicFramePr>
        <p:xfrm>
          <a:off x="4648200" y="4302174"/>
          <a:ext cx="4191000" cy="239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69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6085" name="AutoShape 11"/>
          <p:cNvSpPr>
            <a:spLocks noChangeArrowheads="1"/>
          </p:cNvSpPr>
          <p:nvPr/>
        </p:nvSpPr>
        <p:spPr bwMode="auto">
          <a:xfrm>
            <a:off x="304800" y="128587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разделу «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Национальная экономика»</a:t>
            </a:r>
          </a:p>
        </p:txBody>
      </p:sp>
      <p:sp>
        <p:nvSpPr>
          <p:cNvPr id="52230" name="AutoShape 11"/>
          <p:cNvSpPr>
            <a:spLocks noChangeArrowheads="1"/>
          </p:cNvSpPr>
          <p:nvPr/>
        </p:nvSpPr>
        <p:spPr bwMode="auto">
          <a:xfrm>
            <a:off x="381000" y="1059657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2231" name="AutoShape 11"/>
          <p:cNvSpPr>
            <a:spLocks noChangeArrowheads="1"/>
          </p:cNvSpPr>
          <p:nvPr/>
        </p:nvSpPr>
        <p:spPr bwMode="auto">
          <a:xfrm>
            <a:off x="3802930" y="10668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2232" name="AutoShape 11"/>
          <p:cNvSpPr>
            <a:spLocks noChangeArrowheads="1"/>
          </p:cNvSpPr>
          <p:nvPr/>
        </p:nvSpPr>
        <p:spPr bwMode="auto">
          <a:xfrm>
            <a:off x="5829300" y="1052513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6089" name="AutoShape 11"/>
          <p:cNvSpPr>
            <a:spLocks noChangeArrowheads="1"/>
          </p:cNvSpPr>
          <p:nvPr/>
        </p:nvSpPr>
        <p:spPr bwMode="auto">
          <a:xfrm>
            <a:off x="762000" y="204311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167,8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2234" name="AutoShape 29"/>
          <p:cNvSpPr>
            <a:spLocks noChangeArrowheads="1"/>
          </p:cNvSpPr>
          <p:nvPr/>
        </p:nvSpPr>
        <p:spPr bwMode="auto">
          <a:xfrm>
            <a:off x="1524000" y="1593057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2236" name="AutoShape 11"/>
          <p:cNvSpPr>
            <a:spLocks noChangeArrowheads="1"/>
          </p:cNvSpPr>
          <p:nvPr/>
        </p:nvSpPr>
        <p:spPr bwMode="auto">
          <a:xfrm>
            <a:off x="152400" y="2700339"/>
            <a:ext cx="8763000" cy="3929061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600" b="1" u="sng" dirty="0">
                <a:solidFill>
                  <a:schemeClr val="tx2"/>
                </a:solidFill>
                <a:latin typeface="Times New Roman" pitchFamily="18" charset="0"/>
              </a:rPr>
              <a:t>В </a:t>
            </a:r>
            <a:r>
              <a:rPr lang="ru-RU" sz="1600" b="1" u="sng" dirty="0" smtClean="0">
                <a:solidFill>
                  <a:schemeClr val="tx2"/>
                </a:solidFill>
                <a:latin typeface="Times New Roman" pitchFamily="18" charset="0"/>
              </a:rPr>
              <a:t>раздел включаются расходы:</a:t>
            </a: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строительство, ремонт и содержание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автодорог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165,2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26,8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30,1 млн. руб.), </a:t>
            </a:r>
          </a:p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мероприятия  по внесению сведений в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Единый 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государственный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реестр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недвижимости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о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границах муниципальных образований и 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границах населенных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пунктов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2,0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4,1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1,1 млн. руб.),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развитие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рынка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труда 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руб., 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руб.)</a:t>
            </a: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marL="285750" indent="-285750" algn="ctr" eaLnBrk="1" hangingPunct="1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</a:rPr>
              <a:t>на развитие малого и среднего предпринимательства</a:t>
            </a: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0,2 млн. руб.) </a:t>
            </a:r>
          </a:p>
          <a:p>
            <a:pPr algn="ctr" eaLnBrk="1" hangingPunct="1">
              <a:defRPr/>
            </a:pP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и иные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бюджетные ассигнования.</a:t>
            </a:r>
          </a:p>
        </p:txBody>
      </p:sp>
      <p:sp>
        <p:nvSpPr>
          <p:cNvPr id="46092" name="AutoShape 11"/>
          <p:cNvSpPr>
            <a:spLocks noChangeArrowheads="1"/>
          </p:cNvSpPr>
          <p:nvPr/>
        </p:nvSpPr>
        <p:spPr bwMode="auto">
          <a:xfrm>
            <a:off x="3545264" y="2066926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32,3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6093" name="AutoShape 11"/>
          <p:cNvSpPr>
            <a:spLocks noChangeArrowheads="1"/>
          </p:cNvSpPr>
          <p:nvPr/>
        </p:nvSpPr>
        <p:spPr bwMode="auto">
          <a:xfrm>
            <a:off x="6248400" y="204311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31,6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2238" name="AutoShape 29"/>
          <p:cNvSpPr>
            <a:spLocks noChangeArrowheads="1"/>
          </p:cNvSpPr>
          <p:nvPr/>
        </p:nvSpPr>
        <p:spPr bwMode="auto">
          <a:xfrm>
            <a:off x="4343400" y="162163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2239" name="AutoShape 29"/>
          <p:cNvSpPr>
            <a:spLocks noChangeArrowheads="1"/>
          </p:cNvSpPr>
          <p:nvPr/>
        </p:nvSpPr>
        <p:spPr bwMode="auto">
          <a:xfrm>
            <a:off x="7086600" y="158591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3770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390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71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0" name="AutoShape 11"/>
          <p:cNvSpPr>
            <a:spLocks noChangeArrowheads="1"/>
          </p:cNvSpPr>
          <p:nvPr/>
        </p:nvSpPr>
        <p:spPr bwMode="auto">
          <a:xfrm>
            <a:off x="381000" y="4572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«Жилищно-коммунальное хозяйство»</a:t>
            </a:r>
          </a:p>
        </p:txBody>
      </p:sp>
      <p:sp>
        <p:nvSpPr>
          <p:cNvPr id="53255" name="AutoShape 11"/>
          <p:cNvSpPr>
            <a:spLocks noChangeArrowheads="1"/>
          </p:cNvSpPr>
          <p:nvPr/>
        </p:nvSpPr>
        <p:spPr bwMode="auto">
          <a:xfrm>
            <a:off x="381000" y="15240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3256" name="AutoShape 11"/>
          <p:cNvSpPr>
            <a:spLocks noChangeArrowheads="1"/>
          </p:cNvSpPr>
          <p:nvPr/>
        </p:nvSpPr>
        <p:spPr bwMode="auto">
          <a:xfrm>
            <a:off x="3624262" y="1524000"/>
            <a:ext cx="2047875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3257" name="AutoShape 11"/>
          <p:cNvSpPr>
            <a:spLocks noChangeArrowheads="1"/>
          </p:cNvSpPr>
          <p:nvPr/>
        </p:nvSpPr>
        <p:spPr bwMode="auto">
          <a:xfrm>
            <a:off x="5867400" y="15240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7114" name="AutoShape 11"/>
          <p:cNvSpPr>
            <a:spLocks noChangeArrowheads="1"/>
          </p:cNvSpPr>
          <p:nvPr/>
        </p:nvSpPr>
        <p:spPr bwMode="auto">
          <a:xfrm>
            <a:off x="762000" y="2514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5,4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7115" name="AutoShape 29"/>
          <p:cNvSpPr>
            <a:spLocks noChangeArrowheads="1"/>
          </p:cNvSpPr>
          <p:nvPr/>
        </p:nvSpPr>
        <p:spPr bwMode="auto">
          <a:xfrm>
            <a:off x="1524000" y="2057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7116" name="AutoShape 11"/>
          <p:cNvSpPr>
            <a:spLocks noChangeArrowheads="1"/>
          </p:cNvSpPr>
          <p:nvPr/>
        </p:nvSpPr>
        <p:spPr bwMode="auto">
          <a:xfrm>
            <a:off x="76200" y="3200400"/>
            <a:ext cx="8839200" cy="33528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включаются расходы: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по капитальному ремонту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муниципального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жилищного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фонда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1,0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1,0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1,0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мероприятия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по обеспечению населения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экологически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чистой питьевой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водой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1,3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2,9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0,0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 мероприятия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направленные на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развитие социальной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 инженерной инфраструктуры </a:t>
            </a: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3,1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4,0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–расходы не планируются)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другие расходы.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7" name="AutoShape 11"/>
          <p:cNvSpPr>
            <a:spLocks noChangeArrowheads="1"/>
          </p:cNvSpPr>
          <p:nvPr/>
        </p:nvSpPr>
        <p:spPr bwMode="auto">
          <a:xfrm>
            <a:off x="3690937" y="25527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8,9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7118" name="AutoShape 11"/>
          <p:cNvSpPr>
            <a:spLocks noChangeArrowheads="1"/>
          </p:cNvSpPr>
          <p:nvPr/>
        </p:nvSpPr>
        <p:spPr bwMode="auto">
          <a:xfrm>
            <a:off x="6324600" y="2514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1,0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7119" name="AutoShape 29"/>
          <p:cNvSpPr>
            <a:spLocks noChangeArrowheads="1"/>
          </p:cNvSpPr>
          <p:nvPr/>
        </p:nvSpPr>
        <p:spPr bwMode="auto">
          <a:xfrm>
            <a:off x="4343400" y="2105025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7120" name="AutoShape 29"/>
          <p:cNvSpPr>
            <a:spLocks noChangeArrowheads="1"/>
          </p:cNvSpPr>
          <p:nvPr/>
        </p:nvSpPr>
        <p:spPr bwMode="auto">
          <a:xfrm>
            <a:off x="7086600" y="2057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3518" y="644954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65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4" name="AutoShape 11"/>
          <p:cNvSpPr>
            <a:spLocks noChangeArrowheads="1"/>
          </p:cNvSpPr>
          <p:nvPr/>
        </p:nvSpPr>
        <p:spPr bwMode="auto">
          <a:xfrm>
            <a:off x="381000" y="4572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«Охрана окружающей среды»</a:t>
            </a:r>
          </a:p>
        </p:txBody>
      </p:sp>
      <p:sp>
        <p:nvSpPr>
          <p:cNvPr id="53255" name="AutoShape 11"/>
          <p:cNvSpPr>
            <a:spLocks noChangeArrowheads="1"/>
          </p:cNvSpPr>
          <p:nvPr/>
        </p:nvSpPr>
        <p:spPr bwMode="auto">
          <a:xfrm>
            <a:off x="413535" y="1390998"/>
            <a:ext cx="2024865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8136" name="AutoShape 11"/>
          <p:cNvSpPr>
            <a:spLocks noChangeArrowheads="1"/>
          </p:cNvSpPr>
          <p:nvPr/>
        </p:nvSpPr>
        <p:spPr bwMode="auto">
          <a:xfrm>
            <a:off x="4038600" y="2681287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15,1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8137" name="AutoShape 29"/>
          <p:cNvSpPr>
            <a:spLocks noChangeArrowheads="1"/>
          </p:cNvSpPr>
          <p:nvPr/>
        </p:nvSpPr>
        <p:spPr bwMode="auto">
          <a:xfrm>
            <a:off x="4354958" y="1911421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8138" name="AutoShape 11"/>
          <p:cNvSpPr>
            <a:spLocks noChangeArrowheads="1"/>
          </p:cNvSpPr>
          <p:nvPr/>
        </p:nvSpPr>
        <p:spPr bwMode="auto">
          <a:xfrm>
            <a:off x="381000" y="3733800"/>
            <a:ext cx="8458200" cy="2362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включаются расходы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ликвидацию отходов,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скапливающихся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несанкционированных свалках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территории Курского района Курской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  <a:r>
              <a:rPr lang="ru-RU" altLang="ru-RU" sz="160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3581400" y="1410359"/>
            <a:ext cx="2133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6858000" y="1429757"/>
            <a:ext cx="1981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1089917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7611438" y="1932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56517" y="2647602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15,1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6721867" y="268899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15,1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0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7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8" name="AutoShape 11"/>
          <p:cNvSpPr>
            <a:spLocks noChangeArrowheads="1"/>
          </p:cNvSpPr>
          <p:nvPr/>
        </p:nvSpPr>
        <p:spPr bwMode="auto">
          <a:xfrm>
            <a:off x="275341" y="94785"/>
            <a:ext cx="8534400" cy="50200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«Образование»</a:t>
            </a:r>
          </a:p>
        </p:txBody>
      </p:sp>
      <p:sp>
        <p:nvSpPr>
          <p:cNvPr id="54279" name="AutoShape 11"/>
          <p:cNvSpPr>
            <a:spLocks noChangeArrowheads="1"/>
          </p:cNvSpPr>
          <p:nvPr/>
        </p:nvSpPr>
        <p:spPr bwMode="auto">
          <a:xfrm>
            <a:off x="311092" y="696625"/>
            <a:ext cx="2971800" cy="35198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4280" name="AutoShape 11"/>
          <p:cNvSpPr>
            <a:spLocks noChangeArrowheads="1"/>
          </p:cNvSpPr>
          <p:nvPr/>
        </p:nvSpPr>
        <p:spPr bwMode="auto">
          <a:xfrm>
            <a:off x="3548802" y="708535"/>
            <a:ext cx="1981200" cy="363644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4281" name="AutoShape 11"/>
          <p:cNvSpPr>
            <a:spLocks noChangeArrowheads="1"/>
          </p:cNvSpPr>
          <p:nvPr/>
        </p:nvSpPr>
        <p:spPr bwMode="auto">
          <a:xfrm>
            <a:off x="5767009" y="715141"/>
            <a:ext cx="2971800" cy="357038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9162" name="AutoShape 11"/>
          <p:cNvSpPr>
            <a:spLocks noChangeArrowheads="1"/>
          </p:cNvSpPr>
          <p:nvPr/>
        </p:nvSpPr>
        <p:spPr bwMode="auto">
          <a:xfrm>
            <a:off x="685800" y="1333499"/>
            <a:ext cx="1981200" cy="37808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762,6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163" name="AutoShape 29"/>
          <p:cNvSpPr>
            <a:spLocks noChangeArrowheads="1"/>
          </p:cNvSpPr>
          <p:nvPr/>
        </p:nvSpPr>
        <p:spPr bwMode="auto">
          <a:xfrm>
            <a:off x="1431214" y="1033446"/>
            <a:ext cx="457200" cy="257077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9164" name="AutoShape 11"/>
          <p:cNvSpPr>
            <a:spLocks noChangeArrowheads="1"/>
          </p:cNvSpPr>
          <p:nvPr/>
        </p:nvSpPr>
        <p:spPr bwMode="auto">
          <a:xfrm>
            <a:off x="152400" y="1802625"/>
            <a:ext cx="8915400" cy="501449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9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</a:t>
            </a:r>
            <a:r>
              <a:rPr lang="ru-RU" altLang="ru-RU" sz="14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оплату труда работников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дошкольного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 общего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образования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530,8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570,7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570,7 млн. руб.)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 приобретение учебных пособий,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средств обучения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9,3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- 9,3 млн. руб.,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год - 9,3 млн. руб., 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социальной поддержки работникам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муниципальных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образовательных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учреждений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35,9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35,9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35,9 млн. руб.)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организацию питания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обучающихся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28,4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28,2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27,3 млн. руб.),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приобретение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горюче-смазочных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материалов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для обеспечения подвоза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обучающихся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5,2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- 5,2 млн. руб.,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год - 5,2 млн. руб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.)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в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области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энергосбережения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0,18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млн. руб.,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в 2024 - 2025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</a:rPr>
              <a:t>г.г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. - финансирование не планируется</a:t>
            </a:r>
            <a:r>
              <a:rPr 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;</a:t>
            </a:r>
            <a:endParaRPr lang="ru-RU" altLang="ru-RU" sz="14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профилактику наркомании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(2023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0,02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0,02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0,02 млн. руб.)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</a:t>
            </a: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, направленные на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правопорядка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0,16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0,14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0,14 млн. руб.)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в сфере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дополнительного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образования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детей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30,5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30,5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30,5 млн. руб.)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мероприятия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 сфере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молодежной политики </a:t>
            </a: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 организацию отдыха детей в каникулярное 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время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4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11,9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0,5 млн. руб.,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0,5 млн. руб.)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</a:t>
            </a:r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беспечение функционирования модели персонифицированного финансирования дополнительного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</a:t>
            </a:r>
            <a:r>
              <a:rPr 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бразования детей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(2023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– 6,4 млн. руб., в 2024 - 2025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</a:rPr>
              <a:t>г.г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. финансирование не планируется)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и</a:t>
            </a: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другие расходы.</a:t>
            </a: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65" name="AutoShape 11"/>
          <p:cNvSpPr>
            <a:spLocks noChangeArrowheads="1"/>
          </p:cNvSpPr>
          <p:nvPr/>
        </p:nvSpPr>
        <p:spPr bwMode="auto">
          <a:xfrm>
            <a:off x="3581400" y="1368602"/>
            <a:ext cx="1981200" cy="37808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790,4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166" name="AutoShape 11"/>
          <p:cNvSpPr>
            <a:spLocks noChangeArrowheads="1"/>
          </p:cNvSpPr>
          <p:nvPr/>
        </p:nvSpPr>
        <p:spPr bwMode="auto">
          <a:xfrm>
            <a:off x="6324600" y="1331780"/>
            <a:ext cx="1981200" cy="34819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785,2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9167" name="AutoShape 29"/>
          <p:cNvSpPr>
            <a:spLocks noChangeArrowheads="1"/>
          </p:cNvSpPr>
          <p:nvPr/>
        </p:nvSpPr>
        <p:spPr bwMode="auto">
          <a:xfrm>
            <a:off x="4318685" y="1080323"/>
            <a:ext cx="457200" cy="27048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49168" name="AutoShape 29"/>
          <p:cNvSpPr>
            <a:spLocks noChangeArrowheads="1"/>
          </p:cNvSpPr>
          <p:nvPr/>
        </p:nvSpPr>
        <p:spPr bwMode="auto">
          <a:xfrm>
            <a:off x="7015902" y="1048610"/>
            <a:ext cx="457200" cy="257078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7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34200" y="6619498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085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01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2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«Культура, кинематография»</a:t>
            </a:r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>
            <a:off x="304800" y="12192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5304" name="AutoShape 11"/>
          <p:cNvSpPr>
            <a:spLocks noChangeArrowheads="1"/>
          </p:cNvSpPr>
          <p:nvPr/>
        </p:nvSpPr>
        <p:spPr bwMode="auto">
          <a:xfrm>
            <a:off x="3276600" y="18288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5305" name="AutoShape 11"/>
          <p:cNvSpPr>
            <a:spLocks noChangeArrowheads="1"/>
          </p:cNvSpPr>
          <p:nvPr/>
        </p:nvSpPr>
        <p:spPr bwMode="auto">
          <a:xfrm>
            <a:off x="5943600" y="12954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0186" name="AutoShape 11"/>
          <p:cNvSpPr>
            <a:spLocks noChangeArrowheads="1"/>
          </p:cNvSpPr>
          <p:nvPr/>
        </p:nvSpPr>
        <p:spPr bwMode="auto">
          <a:xfrm>
            <a:off x="609600" y="2209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50,3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5307" name="AutoShape 29"/>
          <p:cNvSpPr>
            <a:spLocks noChangeArrowheads="1"/>
          </p:cNvSpPr>
          <p:nvPr/>
        </p:nvSpPr>
        <p:spPr bwMode="auto">
          <a:xfrm>
            <a:off x="1371600" y="1752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0188" name="AutoShape 11"/>
          <p:cNvSpPr>
            <a:spLocks noChangeArrowheads="1"/>
          </p:cNvSpPr>
          <p:nvPr/>
        </p:nvSpPr>
        <p:spPr bwMode="auto">
          <a:xfrm>
            <a:off x="381000" y="3352800"/>
            <a:ext cx="8458200" cy="3363912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раздел включаются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расходы:</a:t>
            </a: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мероприятия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в области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энергосбережения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0,02 млн. руб., на 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и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финансирование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в настоящее время не планируется)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на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оплату труда работников учреждений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культуры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-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39,7 млн. руб., 2024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54,7 млн. руб., 2025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54,7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расходы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проведение конкурсов и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выездных мероприятий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0,4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0,4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0,4 млн. руб.)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другие расходы.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89" name="AutoShape 11"/>
          <p:cNvSpPr>
            <a:spLocks noChangeArrowheads="1"/>
          </p:cNvSpPr>
          <p:nvPr/>
        </p:nvSpPr>
        <p:spPr bwMode="auto">
          <a:xfrm>
            <a:off x="3505200" y="28194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67,4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0190" name="AutoShape 11"/>
          <p:cNvSpPr>
            <a:spLocks noChangeArrowheads="1"/>
          </p:cNvSpPr>
          <p:nvPr/>
        </p:nvSpPr>
        <p:spPr bwMode="auto">
          <a:xfrm>
            <a:off x="6400800" y="22860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67,4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5311" name="AutoShape 29"/>
          <p:cNvSpPr>
            <a:spLocks noChangeArrowheads="1"/>
          </p:cNvSpPr>
          <p:nvPr/>
        </p:nvSpPr>
        <p:spPr bwMode="auto">
          <a:xfrm>
            <a:off x="4191000" y="2362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5312" name="AutoShape 29"/>
          <p:cNvSpPr>
            <a:spLocks noChangeArrowheads="1"/>
          </p:cNvSpPr>
          <p:nvPr/>
        </p:nvSpPr>
        <p:spPr bwMode="auto">
          <a:xfrm>
            <a:off x="7086600" y="1828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47858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26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120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6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«Здравоохранение»</a:t>
            </a:r>
          </a:p>
        </p:txBody>
      </p:sp>
      <p:sp>
        <p:nvSpPr>
          <p:cNvPr id="56327" name="AutoShape 11"/>
          <p:cNvSpPr>
            <a:spLocks noChangeArrowheads="1"/>
          </p:cNvSpPr>
          <p:nvPr/>
        </p:nvSpPr>
        <p:spPr bwMode="auto">
          <a:xfrm>
            <a:off x="4572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6328" name="AutoShape 11"/>
          <p:cNvSpPr>
            <a:spLocks noChangeArrowheads="1"/>
          </p:cNvSpPr>
          <p:nvPr/>
        </p:nvSpPr>
        <p:spPr bwMode="auto">
          <a:xfrm>
            <a:off x="3352800" y="19812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6329" name="AutoShape 11"/>
          <p:cNvSpPr>
            <a:spLocks noChangeArrowheads="1"/>
          </p:cNvSpPr>
          <p:nvPr/>
        </p:nvSpPr>
        <p:spPr bwMode="auto">
          <a:xfrm>
            <a:off x="58674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1210" name="AutoShape 11"/>
          <p:cNvSpPr>
            <a:spLocks noChangeArrowheads="1"/>
          </p:cNvSpPr>
          <p:nvPr/>
        </p:nvSpPr>
        <p:spPr bwMode="auto">
          <a:xfrm>
            <a:off x="7620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6331" name="AutoShape 29"/>
          <p:cNvSpPr>
            <a:spLocks noChangeArrowheads="1"/>
          </p:cNvSpPr>
          <p:nvPr/>
        </p:nvSpPr>
        <p:spPr bwMode="auto">
          <a:xfrm>
            <a:off x="15240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1212" name="AutoShape 11"/>
          <p:cNvSpPr>
            <a:spLocks noChangeArrowheads="1"/>
          </p:cNvSpPr>
          <p:nvPr/>
        </p:nvSpPr>
        <p:spPr bwMode="auto">
          <a:xfrm>
            <a:off x="381000" y="3581400"/>
            <a:ext cx="8458200" cy="3048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расходы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проведение мероприятий,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направленных на санитарно-эпидемиологическое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благополучие населения, а именно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на отлов и содержание безнадзорных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животных.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3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13" name="AutoShape 11"/>
          <p:cNvSpPr>
            <a:spLocks noChangeArrowheads="1"/>
          </p:cNvSpPr>
          <p:nvPr/>
        </p:nvSpPr>
        <p:spPr bwMode="auto">
          <a:xfrm>
            <a:off x="3581400" y="2971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1214" name="AutoShape 11"/>
          <p:cNvSpPr>
            <a:spLocks noChangeArrowheads="1"/>
          </p:cNvSpPr>
          <p:nvPr/>
        </p:nvSpPr>
        <p:spPr bwMode="auto">
          <a:xfrm>
            <a:off x="63246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6335" name="AutoShape 29"/>
          <p:cNvSpPr>
            <a:spLocks noChangeArrowheads="1"/>
          </p:cNvSpPr>
          <p:nvPr/>
        </p:nvSpPr>
        <p:spPr bwMode="auto">
          <a:xfrm>
            <a:off x="4343400" y="2514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6336" name="AutoShape 29"/>
          <p:cNvSpPr>
            <a:spLocks noChangeArrowheads="1"/>
          </p:cNvSpPr>
          <p:nvPr/>
        </p:nvSpPr>
        <p:spPr bwMode="auto">
          <a:xfrm>
            <a:off x="70866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579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622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22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0" name="AutoShape 11"/>
          <p:cNvSpPr>
            <a:spLocks noChangeArrowheads="1"/>
          </p:cNvSpPr>
          <p:nvPr/>
        </p:nvSpPr>
        <p:spPr bwMode="auto">
          <a:xfrm>
            <a:off x="304800" y="3048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«Социальная политика»</a:t>
            </a:r>
          </a:p>
        </p:txBody>
      </p:sp>
      <p:sp>
        <p:nvSpPr>
          <p:cNvPr id="57351" name="AutoShape 11"/>
          <p:cNvSpPr>
            <a:spLocks noChangeArrowheads="1"/>
          </p:cNvSpPr>
          <p:nvPr/>
        </p:nvSpPr>
        <p:spPr bwMode="auto">
          <a:xfrm>
            <a:off x="366860" y="1111184"/>
            <a:ext cx="2985940" cy="48901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7352" name="AutoShape 11"/>
          <p:cNvSpPr>
            <a:spLocks noChangeArrowheads="1"/>
          </p:cNvSpPr>
          <p:nvPr/>
        </p:nvSpPr>
        <p:spPr bwMode="auto">
          <a:xfrm>
            <a:off x="3505200" y="1142999"/>
            <a:ext cx="2057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7353" name="AutoShape 11"/>
          <p:cNvSpPr>
            <a:spLocks noChangeArrowheads="1"/>
          </p:cNvSpPr>
          <p:nvPr/>
        </p:nvSpPr>
        <p:spPr bwMode="auto">
          <a:xfrm>
            <a:off x="5829300" y="1158875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2234" name="AutoShape 11"/>
          <p:cNvSpPr>
            <a:spLocks noChangeArrowheads="1"/>
          </p:cNvSpPr>
          <p:nvPr/>
        </p:nvSpPr>
        <p:spPr bwMode="auto">
          <a:xfrm>
            <a:off x="642889" y="1960493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172,4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7355" name="AutoShape 29"/>
          <p:cNvSpPr>
            <a:spLocks noChangeArrowheads="1"/>
          </p:cNvSpPr>
          <p:nvPr/>
        </p:nvSpPr>
        <p:spPr bwMode="auto">
          <a:xfrm>
            <a:off x="1452514" y="1630819"/>
            <a:ext cx="457200" cy="29085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2236" name="AutoShape 11"/>
          <p:cNvSpPr>
            <a:spLocks noChangeArrowheads="1"/>
          </p:cNvSpPr>
          <p:nvPr/>
        </p:nvSpPr>
        <p:spPr bwMode="auto">
          <a:xfrm>
            <a:off x="152400" y="2514601"/>
            <a:ext cx="8839200" cy="420211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раздел включаются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расходы: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выплату пенсий за выслугу лет и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доплату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 пенсиям муниципальным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служащим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1,3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1,3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1,3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ежемесячное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пособие на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ребенка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3,1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3,1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3,1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мер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социальной поддержки реабилитированных лиц и лиц,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признанных пострадавшими от политических репрессий,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ветеранам войны и труженикам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тыла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(2023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18,6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18,6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18,6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 содержание ребенка в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семье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опекуна и приемной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семье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27,8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27,8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27,8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выплата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компенсации части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родительской платы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7,1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6,8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6,8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на содержание работников, осуществляющих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переданные государственные полномочия в сфере социальной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защиты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(2023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3,7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3,7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3,7 млн. руб.)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другие расходы.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7" name="AutoShape 11"/>
          <p:cNvSpPr>
            <a:spLocks noChangeArrowheads="1"/>
          </p:cNvSpPr>
          <p:nvPr/>
        </p:nvSpPr>
        <p:spPr bwMode="auto">
          <a:xfrm>
            <a:off x="3505200" y="1974059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90,0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2238" name="AutoShape 11"/>
          <p:cNvSpPr>
            <a:spLocks noChangeArrowheads="1"/>
          </p:cNvSpPr>
          <p:nvPr/>
        </p:nvSpPr>
        <p:spPr bwMode="auto">
          <a:xfrm>
            <a:off x="6324600" y="2011361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106,9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7359" name="AutoShape 29"/>
          <p:cNvSpPr>
            <a:spLocks noChangeArrowheads="1"/>
          </p:cNvSpPr>
          <p:nvPr/>
        </p:nvSpPr>
        <p:spPr bwMode="auto">
          <a:xfrm>
            <a:off x="4305300" y="1645442"/>
            <a:ext cx="457200" cy="27622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7360" name="AutoShape 29"/>
          <p:cNvSpPr>
            <a:spLocks noChangeArrowheads="1"/>
          </p:cNvSpPr>
          <p:nvPr/>
        </p:nvSpPr>
        <p:spPr bwMode="auto">
          <a:xfrm>
            <a:off x="7086600" y="1661318"/>
            <a:ext cx="457200" cy="28972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3253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«Физическая культура и спорт»</a:t>
            </a:r>
          </a:p>
        </p:txBody>
      </p:sp>
      <p:sp>
        <p:nvSpPr>
          <p:cNvPr id="58374" name="AutoShape 11"/>
          <p:cNvSpPr>
            <a:spLocks noChangeArrowheads="1"/>
          </p:cNvSpPr>
          <p:nvPr/>
        </p:nvSpPr>
        <p:spPr bwMode="auto">
          <a:xfrm>
            <a:off x="3810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8375" name="AutoShape 11"/>
          <p:cNvSpPr>
            <a:spLocks noChangeArrowheads="1"/>
          </p:cNvSpPr>
          <p:nvPr/>
        </p:nvSpPr>
        <p:spPr bwMode="auto">
          <a:xfrm>
            <a:off x="3276600" y="19812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8376" name="AutoShape 11"/>
          <p:cNvSpPr>
            <a:spLocks noChangeArrowheads="1"/>
          </p:cNvSpPr>
          <p:nvPr/>
        </p:nvSpPr>
        <p:spPr bwMode="auto">
          <a:xfrm>
            <a:off x="5867400" y="14478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3257" name="AutoShape 11"/>
          <p:cNvSpPr>
            <a:spLocks noChangeArrowheads="1"/>
          </p:cNvSpPr>
          <p:nvPr/>
        </p:nvSpPr>
        <p:spPr bwMode="auto">
          <a:xfrm>
            <a:off x="7620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10,1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8378" name="AutoShape 29"/>
          <p:cNvSpPr>
            <a:spLocks noChangeArrowheads="1"/>
          </p:cNvSpPr>
          <p:nvPr/>
        </p:nvSpPr>
        <p:spPr bwMode="auto">
          <a:xfrm>
            <a:off x="1447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304800" y="3505200"/>
            <a:ext cx="8534400" cy="3124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1600" b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раздел включаются расходы: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marL="285750" indent="-285750"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обеспечение деятельности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муниципальных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учреждений физкультуры и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спорта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ru-RU" sz="1600" b="1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(2023 год – 9,5 млн. руб., 2024 год – 12,1 млн. руб., 2025 год – 12,1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-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создание </a:t>
            </a: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условий, обеспечивающих повышение мотивации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жителей района к занятиям физической культурой и спортом,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для успешного выступления спортсменов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на спортивных соревнованиях,  материально-техническое обеспечение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спортивных сборных команд Курского района Курской </a:t>
            </a:r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(2023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0,5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2024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0,7 млн. руб.,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</a:rPr>
              <a:t>2025 год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</a:rPr>
              <a:t>– 0,7 млн. руб.)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60" name="AutoShape 11"/>
          <p:cNvSpPr>
            <a:spLocks noChangeArrowheads="1"/>
          </p:cNvSpPr>
          <p:nvPr/>
        </p:nvSpPr>
        <p:spPr bwMode="auto">
          <a:xfrm>
            <a:off x="3581400" y="29718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12,8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3261" name="AutoShape 11"/>
          <p:cNvSpPr>
            <a:spLocks noChangeArrowheads="1"/>
          </p:cNvSpPr>
          <p:nvPr/>
        </p:nvSpPr>
        <p:spPr bwMode="auto">
          <a:xfrm>
            <a:off x="6400800" y="24384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12,8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8382" name="AutoShape 29"/>
          <p:cNvSpPr>
            <a:spLocks noChangeArrowheads="1"/>
          </p:cNvSpPr>
          <p:nvPr/>
        </p:nvSpPr>
        <p:spPr bwMode="auto">
          <a:xfrm>
            <a:off x="4343400" y="2514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8383" name="AutoShape 29"/>
          <p:cNvSpPr>
            <a:spLocks noChangeArrowheads="1"/>
          </p:cNvSpPr>
          <p:nvPr/>
        </p:nvSpPr>
        <p:spPr bwMode="auto">
          <a:xfrm>
            <a:off x="7162800" y="19812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1" y="6528995"/>
            <a:ext cx="2057400" cy="421454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59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06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2" name="AutoShape 11"/>
          <p:cNvSpPr>
            <a:spLocks noChangeArrowheads="1"/>
          </p:cNvSpPr>
          <p:nvPr/>
        </p:nvSpPr>
        <p:spPr bwMode="auto">
          <a:xfrm>
            <a:off x="685800" y="1371600"/>
            <a:ext cx="7924800" cy="12954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en-US" sz="1600" b="1" dirty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форма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образования и расходования бюджетных средств,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предназначенных для финансового обеспечения задач и функций </a:t>
            </a:r>
          </a:p>
          <a:p>
            <a:pPr algn="ctr"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органов местного самоуправления</a:t>
            </a:r>
          </a:p>
          <a:p>
            <a:pPr algn="ctr">
              <a:defRPr/>
            </a:pPr>
            <a:endParaRPr lang="ru-RU" sz="2200" b="1" dirty="0">
              <a:latin typeface="Arial" charset="0"/>
            </a:endParaRPr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auto">
          <a:xfrm>
            <a:off x="1905000" y="228600"/>
            <a:ext cx="57150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</a:p>
        </p:txBody>
      </p:sp>
      <p:sp>
        <p:nvSpPr>
          <p:cNvPr id="23571" name="AutoShape 16"/>
          <p:cNvSpPr>
            <a:spLocks noChangeArrowheads="1"/>
          </p:cNvSpPr>
          <p:nvPr/>
        </p:nvSpPr>
        <p:spPr bwMode="auto">
          <a:xfrm>
            <a:off x="304800" y="2743200"/>
            <a:ext cx="4038600" cy="3886200"/>
          </a:xfrm>
          <a:prstGeom prst="octagon">
            <a:avLst>
              <a:gd name="adj" fmla="val 29287"/>
            </a:avLst>
          </a:prstGeom>
          <a:solidFill>
            <a:srgbClr val="DED4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extrusionClr>
              <a:schemeClr val="bg1"/>
            </a:extrusionClr>
          </a:sp3d>
        </p:spPr>
        <p:txBody>
          <a:bodyPr wrap="none" lIns="90000" tIns="46800" rIns="90000" bIns="46800" anchor="ctr"/>
          <a:lstStyle/>
          <a:p>
            <a:pPr algn="ctr">
              <a:defRPr/>
            </a:pP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это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поступающие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бюджет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денежные средства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(налоги, административные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платежи и сборы,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безвозмездные </a:t>
            </a:r>
          </a:p>
          <a:p>
            <a:pPr algn="ctr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поступления)</a:t>
            </a: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</p:txBody>
      </p:sp>
      <p:sp>
        <p:nvSpPr>
          <p:cNvPr id="5131" name="AutoShape 17"/>
          <p:cNvSpPr>
            <a:spLocks noChangeArrowheads="1"/>
          </p:cNvSpPr>
          <p:nvPr/>
        </p:nvSpPr>
        <p:spPr bwMode="auto">
          <a:xfrm>
            <a:off x="4724400" y="2743200"/>
            <a:ext cx="4191000" cy="3886200"/>
          </a:xfrm>
          <a:prstGeom prst="octagon">
            <a:avLst>
              <a:gd name="adj" fmla="val 29287"/>
            </a:avLst>
          </a:prstGeom>
          <a:solidFill>
            <a:srgbClr val="DED4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 u="sng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бюджета денежные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содержание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культуры, ЖКХ,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капитальное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1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42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8" name="AutoShape 11"/>
          <p:cNvSpPr>
            <a:spLocks noChangeArrowheads="1"/>
          </p:cNvSpPr>
          <p:nvPr/>
        </p:nvSpPr>
        <p:spPr bwMode="auto">
          <a:xfrm>
            <a:off x="381000" y="3810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Расходы по разделу «Межбюджетные трансферты»</a:t>
            </a:r>
          </a:p>
        </p:txBody>
      </p:sp>
      <p:sp>
        <p:nvSpPr>
          <p:cNvPr id="59399" name="AutoShape 11"/>
          <p:cNvSpPr>
            <a:spLocks noChangeArrowheads="1"/>
          </p:cNvSpPr>
          <p:nvPr/>
        </p:nvSpPr>
        <p:spPr bwMode="auto">
          <a:xfrm>
            <a:off x="3048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00" name="AutoShape 11"/>
          <p:cNvSpPr>
            <a:spLocks noChangeArrowheads="1"/>
          </p:cNvSpPr>
          <p:nvPr/>
        </p:nvSpPr>
        <p:spPr bwMode="auto">
          <a:xfrm>
            <a:off x="3276600" y="19050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01" name="AutoShape 11"/>
          <p:cNvSpPr>
            <a:spLocks noChangeArrowheads="1"/>
          </p:cNvSpPr>
          <p:nvPr/>
        </p:nvSpPr>
        <p:spPr bwMode="auto">
          <a:xfrm>
            <a:off x="5867400" y="1371600"/>
            <a:ext cx="2971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4282" name="AutoShape 11"/>
          <p:cNvSpPr>
            <a:spLocks noChangeArrowheads="1"/>
          </p:cNvSpPr>
          <p:nvPr/>
        </p:nvSpPr>
        <p:spPr bwMode="auto">
          <a:xfrm>
            <a:off x="6858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38,1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9403" name="AutoShape 29"/>
          <p:cNvSpPr>
            <a:spLocks noChangeArrowheads="1"/>
          </p:cNvSpPr>
          <p:nvPr/>
        </p:nvSpPr>
        <p:spPr bwMode="auto">
          <a:xfrm>
            <a:off x="1447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4284" name="AutoShape 11"/>
          <p:cNvSpPr>
            <a:spLocks noChangeArrowheads="1"/>
          </p:cNvSpPr>
          <p:nvPr/>
        </p:nvSpPr>
        <p:spPr bwMode="auto">
          <a:xfrm>
            <a:off x="457200" y="3565970"/>
            <a:ext cx="8458200" cy="274116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раздел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включаются дотации на выравнивание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бюджетной обеспеченности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поселений Курского района из областного </a:t>
            </a:r>
            <a:r>
              <a:rPr lang="ru-RU" alt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бюджета</a:t>
            </a:r>
            <a:r>
              <a:rPr lang="ru-RU" altLang="ru-RU" sz="1800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endParaRPr lang="ru-RU" sz="1800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4285" name="AutoShape 11"/>
          <p:cNvSpPr>
            <a:spLocks noChangeArrowheads="1"/>
          </p:cNvSpPr>
          <p:nvPr/>
        </p:nvSpPr>
        <p:spPr bwMode="auto">
          <a:xfrm>
            <a:off x="3581400" y="2895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33,1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4286" name="AutoShape 11"/>
          <p:cNvSpPr>
            <a:spLocks noChangeArrowheads="1"/>
          </p:cNvSpPr>
          <p:nvPr/>
        </p:nvSpPr>
        <p:spPr bwMode="auto">
          <a:xfrm>
            <a:off x="6400800" y="23622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30,5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9407" name="AutoShape 29"/>
          <p:cNvSpPr>
            <a:spLocks noChangeArrowheads="1"/>
          </p:cNvSpPr>
          <p:nvPr/>
        </p:nvSpPr>
        <p:spPr bwMode="auto">
          <a:xfrm>
            <a:off x="4343400" y="2438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59408" name="AutoShape 29"/>
          <p:cNvSpPr>
            <a:spLocks noChangeArrowheads="1"/>
          </p:cNvSpPr>
          <p:nvPr/>
        </p:nvSpPr>
        <p:spPr bwMode="auto">
          <a:xfrm>
            <a:off x="7162800" y="1905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23529" y="636382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377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530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2" name="AutoShape 11"/>
          <p:cNvSpPr>
            <a:spLocks noChangeArrowheads="1"/>
          </p:cNvSpPr>
          <p:nvPr/>
        </p:nvSpPr>
        <p:spPr bwMode="auto">
          <a:xfrm>
            <a:off x="533400" y="304800"/>
            <a:ext cx="8153400" cy="990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Расходные обязательства бюджета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55303" name="AutoShape 11"/>
          <p:cNvSpPr>
            <a:spLocks noChangeArrowheads="1"/>
          </p:cNvSpPr>
          <p:nvPr/>
        </p:nvSpPr>
        <p:spPr bwMode="auto">
          <a:xfrm>
            <a:off x="152400" y="1447800"/>
            <a:ext cx="8839200" cy="5181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Times New Roman" panose="02020603050405020304" pitchFamily="18" charset="0"/>
              </a:rPr>
              <a:t>Расходные обязательства </a:t>
            </a:r>
            <a:r>
              <a:rPr lang="ru-RU" altLang="ru-RU" sz="1700" dirty="0">
                <a:latin typeface="Times New Roman" panose="02020603050405020304" pitchFamily="18" charset="0"/>
              </a:rPr>
              <a:t>- это возникающие на основе закона,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иного нормативного правового акта, договора или соглашения обязанности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публично-правового образования или действующего от его имени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 бюджетного учреждения  предоставить физическому или юридическому лицу,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иному публично-правовому образованию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средства из соответствующего бюджета.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7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Times New Roman" panose="02020603050405020304" pitchFamily="18" charset="0"/>
              </a:rPr>
              <a:t>Публичные обязательства </a:t>
            </a:r>
            <a:r>
              <a:rPr lang="ru-RU" altLang="ru-RU" sz="1700" dirty="0">
                <a:latin typeface="Times New Roman" panose="02020603050405020304" pitchFamily="18" charset="0"/>
              </a:rPr>
              <a:t> - возникающие на основе закона,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иного нормативного правового акта публично-правового образования перед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физическим или юридическим лицом, иным публично-правовым образованием,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подлежащие исполнению в установленном  соответствующим законом, иным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нормативным правовым актом размере или  имеющие установленный указанным законом,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актом порядок его определения.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7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b="1" dirty="0">
                <a:latin typeface="Times New Roman" panose="02020603050405020304" pitchFamily="18" charset="0"/>
              </a:rPr>
              <a:t>Публичные нормативные обязательства  </a:t>
            </a:r>
            <a:r>
              <a:rPr lang="ru-RU" altLang="ru-RU" sz="1700" dirty="0">
                <a:latin typeface="Times New Roman" panose="02020603050405020304" pitchFamily="18" charset="0"/>
              </a:rPr>
              <a:t>- публичные обязательства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перед физическим лицом, подлежащие исполнению в денежной форме в установленном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соответствующим законом,  иным нормативным правовым актом размере или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latin typeface="Times New Roman" panose="02020603050405020304" pitchFamily="18" charset="0"/>
              </a:rPr>
              <a:t>имеющие установленный порядок его индексации.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58000" y="639071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48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63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6" name="AutoShape 11"/>
          <p:cNvSpPr>
            <a:spLocks noChangeArrowheads="1"/>
          </p:cNvSpPr>
          <p:nvPr/>
        </p:nvSpPr>
        <p:spPr bwMode="auto">
          <a:xfrm>
            <a:off x="609600" y="381000"/>
            <a:ext cx="8153400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Реестр расходных обязательств</a:t>
            </a:r>
          </a:p>
        </p:txBody>
      </p:sp>
      <p:sp>
        <p:nvSpPr>
          <p:cNvPr id="56327" name="AutoShape 11"/>
          <p:cNvSpPr>
            <a:spLocks noChangeArrowheads="1"/>
          </p:cNvSpPr>
          <p:nvPr/>
        </p:nvSpPr>
        <p:spPr bwMode="auto">
          <a:xfrm>
            <a:off x="228600" y="1295400"/>
            <a:ext cx="8686800" cy="53340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В целях надлежащего контроля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за осуществлением расходных обязательств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на органы муниципальной власти возложена обязанность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по ведению реестра расходных обязательств.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Times New Roman" panose="02020603050405020304" pitchFamily="18" charset="0"/>
              </a:rPr>
              <a:t>Реестр расходных обязательств - </a:t>
            </a: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используемый при составлении проекта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свод (перечень) законов, иных нормативных правовых актов,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муниципальных правовых актов, обуславливающих публичные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нормативные обязательства и (или) правовые основания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для иных расходных обязательств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с указанием  соответствующих положений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 (статей, частей, пунктов, подпунктов, абзацев) законов 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иных нормативных правовых актов с оценкой объёмов бюджетных ассигнований,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необходимых для исполнения включённых в реестр обязательств.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46747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8078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734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0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202</a:t>
            </a:r>
            <a:r>
              <a:rPr lang="en-US" altLang="ru-RU" sz="2500" b="1" dirty="0" smtClean="0">
                <a:solidFill>
                  <a:schemeClr val="tx2"/>
                </a:solidFill>
              </a:rPr>
              <a:t>3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 </a:t>
            </a:r>
            <a:r>
              <a:rPr lang="ru-RU" altLang="ru-RU" sz="2500" b="1" dirty="0">
                <a:solidFill>
                  <a:schemeClr val="tx2"/>
                </a:solidFill>
              </a:rPr>
              <a:t>году,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7351" name="AutoShape 11"/>
          <p:cNvSpPr>
            <a:spLocks noChangeArrowheads="1"/>
          </p:cNvSpPr>
          <p:nvPr/>
        </p:nvSpPr>
        <p:spPr bwMode="auto">
          <a:xfrm>
            <a:off x="7086600" y="16764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76,5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2472" name="AutoShape 11"/>
          <p:cNvSpPr>
            <a:spLocks noChangeArrowheads="1"/>
          </p:cNvSpPr>
          <p:nvPr/>
        </p:nvSpPr>
        <p:spPr bwMode="auto">
          <a:xfrm>
            <a:off x="228600" y="1600200"/>
            <a:ext cx="67056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Ежемесячная денежная выплата на ребенка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 возрасте от трех до семи лет включительно</a:t>
            </a:r>
          </a:p>
        </p:txBody>
      </p:sp>
      <p:sp>
        <p:nvSpPr>
          <p:cNvPr id="62473" name="AutoShape 37"/>
          <p:cNvSpPr>
            <a:spLocks noChangeArrowheads="1"/>
          </p:cNvSpPr>
          <p:nvPr/>
        </p:nvSpPr>
        <p:spPr bwMode="auto">
          <a:xfrm>
            <a:off x="6477000" y="1676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74" name="AutoShape 11"/>
          <p:cNvSpPr>
            <a:spLocks noChangeArrowheads="1"/>
          </p:cNvSpPr>
          <p:nvPr/>
        </p:nvSpPr>
        <p:spPr bwMode="auto">
          <a:xfrm>
            <a:off x="228600" y="2438400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Ежемесячное пособие на ребенка 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228600" y="3048000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Меры соцподдержки реабилитированных лиц и лиц, </a:t>
            </a:r>
          </a:p>
          <a:p>
            <a:pPr algn="ctr" eaLnBrk="1" hangingPunct="1">
              <a:defRPr/>
            </a:pPr>
            <a:r>
              <a:rPr lang="ru-RU">
                <a:solidFill>
                  <a:schemeClr val="tx2"/>
                </a:solidFill>
                <a:latin typeface="Arial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2476" name="AutoShape 11"/>
          <p:cNvSpPr>
            <a:spLocks noChangeArrowheads="1"/>
          </p:cNvSpPr>
          <p:nvPr/>
        </p:nvSpPr>
        <p:spPr bwMode="auto">
          <a:xfrm>
            <a:off x="228600" y="3810000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ветеранов труда </a:t>
            </a:r>
          </a:p>
        </p:txBody>
      </p:sp>
      <p:sp>
        <p:nvSpPr>
          <p:cNvPr id="62477" name="AutoShape 11"/>
          <p:cNvSpPr>
            <a:spLocks noChangeArrowheads="1"/>
          </p:cNvSpPr>
          <p:nvPr/>
        </p:nvSpPr>
        <p:spPr bwMode="auto">
          <a:xfrm>
            <a:off x="228600" y="4343400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тружеников тыла </a:t>
            </a:r>
          </a:p>
        </p:txBody>
      </p:sp>
      <p:sp>
        <p:nvSpPr>
          <p:cNvPr id="62479" name="AutoShape 11"/>
          <p:cNvSpPr>
            <a:spLocks noChangeArrowheads="1"/>
          </p:cNvSpPr>
          <p:nvPr/>
        </p:nvSpPr>
        <p:spPr bwMode="auto">
          <a:xfrm>
            <a:off x="228600" y="4876800"/>
            <a:ext cx="6705600" cy="723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Выплата компенсации части родительской платы </a:t>
            </a:r>
          </a:p>
        </p:txBody>
      </p:sp>
      <p:sp>
        <p:nvSpPr>
          <p:cNvPr id="57359" name="AutoShape 11"/>
          <p:cNvSpPr>
            <a:spLocks noChangeArrowheads="1"/>
          </p:cNvSpPr>
          <p:nvPr/>
        </p:nvSpPr>
        <p:spPr bwMode="auto">
          <a:xfrm>
            <a:off x="7086600" y="23622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3,1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0" name="AutoShape 11"/>
          <p:cNvSpPr>
            <a:spLocks noChangeArrowheads="1"/>
          </p:cNvSpPr>
          <p:nvPr/>
        </p:nvSpPr>
        <p:spPr bwMode="auto">
          <a:xfrm>
            <a:off x="7086600" y="30480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0,2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1" name="AutoShape 11"/>
          <p:cNvSpPr>
            <a:spLocks noChangeArrowheads="1"/>
          </p:cNvSpPr>
          <p:nvPr/>
        </p:nvSpPr>
        <p:spPr bwMode="auto">
          <a:xfrm>
            <a:off x="7086600" y="38100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16,9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2" name="AutoShape 11"/>
          <p:cNvSpPr>
            <a:spLocks noChangeArrowheads="1"/>
          </p:cNvSpPr>
          <p:nvPr/>
        </p:nvSpPr>
        <p:spPr bwMode="auto">
          <a:xfrm>
            <a:off x="7086600" y="43434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1,2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7363" name="AutoShape 11"/>
          <p:cNvSpPr>
            <a:spLocks noChangeArrowheads="1"/>
          </p:cNvSpPr>
          <p:nvPr/>
        </p:nvSpPr>
        <p:spPr bwMode="auto">
          <a:xfrm>
            <a:off x="7086600" y="5000625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7,1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2486" name="AutoShape 37"/>
          <p:cNvSpPr>
            <a:spLocks noChangeArrowheads="1"/>
          </p:cNvSpPr>
          <p:nvPr/>
        </p:nvSpPr>
        <p:spPr bwMode="auto">
          <a:xfrm>
            <a:off x="6477000" y="2362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7" name="AutoShape 37"/>
          <p:cNvSpPr>
            <a:spLocks noChangeArrowheads="1"/>
          </p:cNvSpPr>
          <p:nvPr/>
        </p:nvSpPr>
        <p:spPr bwMode="auto">
          <a:xfrm>
            <a:off x="6477000" y="3048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8" name="AutoShape 37"/>
          <p:cNvSpPr>
            <a:spLocks noChangeArrowheads="1"/>
          </p:cNvSpPr>
          <p:nvPr/>
        </p:nvSpPr>
        <p:spPr bwMode="auto">
          <a:xfrm>
            <a:off x="6477000" y="37338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89" name="AutoShape 37"/>
          <p:cNvSpPr>
            <a:spLocks noChangeArrowheads="1"/>
          </p:cNvSpPr>
          <p:nvPr/>
        </p:nvSpPr>
        <p:spPr bwMode="auto">
          <a:xfrm>
            <a:off x="6477000" y="4267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2491" name="AutoShape 37"/>
          <p:cNvSpPr>
            <a:spLocks noChangeArrowheads="1"/>
          </p:cNvSpPr>
          <p:nvPr/>
        </p:nvSpPr>
        <p:spPr bwMode="auto">
          <a:xfrm>
            <a:off x="6477000" y="4954588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221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83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4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202</a:t>
            </a:r>
            <a:r>
              <a:rPr lang="en-US" altLang="ru-RU" sz="2500" b="1" dirty="0" smtClean="0">
                <a:solidFill>
                  <a:schemeClr val="tx2"/>
                </a:solidFill>
              </a:rPr>
              <a:t>4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 </a:t>
            </a:r>
            <a:r>
              <a:rPr lang="ru-RU" altLang="ru-RU" sz="2500" b="1" dirty="0">
                <a:solidFill>
                  <a:schemeClr val="tx2"/>
                </a:solidFill>
              </a:rPr>
              <a:t>году,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8375" name="AutoShape 11"/>
          <p:cNvSpPr>
            <a:spLocks noChangeArrowheads="1"/>
          </p:cNvSpPr>
          <p:nvPr/>
        </p:nvSpPr>
        <p:spPr bwMode="auto">
          <a:xfrm>
            <a:off x="7086600" y="16764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0,0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3496" name="AutoShape 11"/>
          <p:cNvSpPr>
            <a:spLocks noChangeArrowheads="1"/>
          </p:cNvSpPr>
          <p:nvPr/>
        </p:nvSpPr>
        <p:spPr bwMode="auto">
          <a:xfrm>
            <a:off x="228600" y="1600200"/>
            <a:ext cx="67056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Ежемесячная денежная выплата на ребенка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 возрасте от трех до семи лет включительно</a:t>
            </a:r>
          </a:p>
        </p:txBody>
      </p:sp>
      <p:sp>
        <p:nvSpPr>
          <p:cNvPr id="63497" name="AutoShape 37"/>
          <p:cNvSpPr>
            <a:spLocks noChangeArrowheads="1"/>
          </p:cNvSpPr>
          <p:nvPr/>
        </p:nvSpPr>
        <p:spPr bwMode="auto">
          <a:xfrm>
            <a:off x="6477000" y="1676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3498" name="AutoShape 11"/>
          <p:cNvSpPr>
            <a:spLocks noChangeArrowheads="1"/>
          </p:cNvSpPr>
          <p:nvPr/>
        </p:nvSpPr>
        <p:spPr bwMode="auto">
          <a:xfrm>
            <a:off x="228600" y="2438400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Ежемесячное пособие на ребенка </a:t>
            </a:r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228600" y="3048000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соцподдержки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реабилитированных лиц и лиц,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3500" name="AutoShape 11"/>
          <p:cNvSpPr>
            <a:spLocks noChangeArrowheads="1"/>
          </p:cNvSpPr>
          <p:nvPr/>
        </p:nvSpPr>
        <p:spPr bwMode="auto">
          <a:xfrm>
            <a:off x="228600" y="3868738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ветеранов труда </a:t>
            </a:r>
          </a:p>
        </p:txBody>
      </p:sp>
      <p:sp>
        <p:nvSpPr>
          <p:cNvPr id="63501" name="AutoShape 11"/>
          <p:cNvSpPr>
            <a:spLocks noChangeArrowheads="1"/>
          </p:cNvSpPr>
          <p:nvPr/>
        </p:nvSpPr>
        <p:spPr bwMode="auto">
          <a:xfrm>
            <a:off x="228600" y="4411663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тружеников тыла </a:t>
            </a:r>
          </a:p>
        </p:txBody>
      </p:sp>
      <p:sp>
        <p:nvSpPr>
          <p:cNvPr id="63503" name="AutoShape 11"/>
          <p:cNvSpPr>
            <a:spLocks noChangeArrowheads="1"/>
          </p:cNvSpPr>
          <p:nvPr/>
        </p:nvSpPr>
        <p:spPr bwMode="auto">
          <a:xfrm>
            <a:off x="219075" y="4949825"/>
            <a:ext cx="6705600" cy="723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Выплата компенсации части родительской платы </a:t>
            </a:r>
          </a:p>
        </p:txBody>
      </p:sp>
      <p:sp>
        <p:nvSpPr>
          <p:cNvPr id="58383" name="AutoShape 11"/>
          <p:cNvSpPr>
            <a:spLocks noChangeArrowheads="1"/>
          </p:cNvSpPr>
          <p:nvPr/>
        </p:nvSpPr>
        <p:spPr bwMode="auto">
          <a:xfrm>
            <a:off x="7086600" y="23622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3,1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8384" name="AutoShape 11"/>
          <p:cNvSpPr>
            <a:spLocks noChangeArrowheads="1"/>
          </p:cNvSpPr>
          <p:nvPr/>
        </p:nvSpPr>
        <p:spPr bwMode="auto">
          <a:xfrm>
            <a:off x="7086600" y="30480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0,2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8385" name="AutoShape 11"/>
          <p:cNvSpPr>
            <a:spLocks noChangeArrowheads="1"/>
          </p:cNvSpPr>
          <p:nvPr/>
        </p:nvSpPr>
        <p:spPr bwMode="auto">
          <a:xfrm>
            <a:off x="7086600" y="38100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16,9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8386" name="AutoShape 11"/>
          <p:cNvSpPr>
            <a:spLocks noChangeArrowheads="1"/>
          </p:cNvSpPr>
          <p:nvPr/>
        </p:nvSpPr>
        <p:spPr bwMode="auto">
          <a:xfrm>
            <a:off x="7086600" y="43434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1,2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8387" name="AutoShape 11"/>
          <p:cNvSpPr>
            <a:spLocks noChangeArrowheads="1"/>
          </p:cNvSpPr>
          <p:nvPr/>
        </p:nvSpPr>
        <p:spPr bwMode="auto">
          <a:xfrm>
            <a:off x="7086600" y="51054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6,8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3510" name="AutoShape 37"/>
          <p:cNvSpPr>
            <a:spLocks noChangeArrowheads="1"/>
          </p:cNvSpPr>
          <p:nvPr/>
        </p:nvSpPr>
        <p:spPr bwMode="auto">
          <a:xfrm>
            <a:off x="6477000" y="2362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3511" name="AutoShape 37"/>
          <p:cNvSpPr>
            <a:spLocks noChangeArrowheads="1"/>
          </p:cNvSpPr>
          <p:nvPr/>
        </p:nvSpPr>
        <p:spPr bwMode="auto">
          <a:xfrm>
            <a:off x="6477000" y="30480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3512" name="AutoShape 37"/>
          <p:cNvSpPr>
            <a:spLocks noChangeArrowheads="1"/>
          </p:cNvSpPr>
          <p:nvPr/>
        </p:nvSpPr>
        <p:spPr bwMode="auto">
          <a:xfrm>
            <a:off x="6486525" y="381952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3513" name="AutoShape 37"/>
          <p:cNvSpPr>
            <a:spLocks noChangeArrowheads="1"/>
          </p:cNvSpPr>
          <p:nvPr/>
        </p:nvSpPr>
        <p:spPr bwMode="auto">
          <a:xfrm>
            <a:off x="6477000" y="435292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3515" name="AutoShape 37"/>
          <p:cNvSpPr>
            <a:spLocks noChangeArrowheads="1"/>
          </p:cNvSpPr>
          <p:nvPr/>
        </p:nvSpPr>
        <p:spPr bwMode="auto">
          <a:xfrm>
            <a:off x="6486525" y="50927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258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593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8" name="AutoShape 11"/>
          <p:cNvSpPr>
            <a:spLocks noChangeArrowheads="1"/>
          </p:cNvSpPr>
          <p:nvPr/>
        </p:nvSpPr>
        <p:spPr bwMode="auto">
          <a:xfrm>
            <a:off x="685800" y="304800"/>
            <a:ext cx="8153400" cy="1066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Расходы по публично-нормативным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</a:rPr>
              <a:t>обязательствам в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202</a:t>
            </a:r>
            <a:r>
              <a:rPr lang="en-US" altLang="ru-RU" sz="2500" b="1" dirty="0" smtClean="0">
                <a:solidFill>
                  <a:schemeClr val="tx2"/>
                </a:solidFill>
              </a:rPr>
              <a:t>5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 </a:t>
            </a:r>
            <a:r>
              <a:rPr lang="ru-RU" altLang="ru-RU" sz="2500" b="1" dirty="0">
                <a:solidFill>
                  <a:schemeClr val="tx2"/>
                </a:solidFill>
              </a:rPr>
              <a:t>году, </a:t>
            </a:r>
            <a:r>
              <a:rPr lang="ru-RU" altLang="ru-RU" sz="2500" b="1" dirty="0" smtClean="0">
                <a:solidFill>
                  <a:schemeClr val="tx2"/>
                </a:solidFill>
              </a:rPr>
              <a:t>млн. руб</a:t>
            </a:r>
            <a:r>
              <a:rPr lang="ru-RU" altLang="ru-RU" sz="25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9399" name="AutoShape 11"/>
          <p:cNvSpPr>
            <a:spLocks noChangeArrowheads="1"/>
          </p:cNvSpPr>
          <p:nvPr/>
        </p:nvSpPr>
        <p:spPr bwMode="auto">
          <a:xfrm>
            <a:off x="7086600" y="16764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0,0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4520" name="AutoShape 11"/>
          <p:cNvSpPr>
            <a:spLocks noChangeArrowheads="1"/>
          </p:cNvSpPr>
          <p:nvPr/>
        </p:nvSpPr>
        <p:spPr bwMode="auto">
          <a:xfrm>
            <a:off x="228600" y="1600200"/>
            <a:ext cx="67056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Ежемесячная денежная выплата на ребенка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 возрасте от трех до семи лет включительно</a:t>
            </a:r>
          </a:p>
        </p:txBody>
      </p:sp>
      <p:sp>
        <p:nvSpPr>
          <p:cNvPr id="64521" name="AutoShape 37"/>
          <p:cNvSpPr>
            <a:spLocks noChangeArrowheads="1"/>
          </p:cNvSpPr>
          <p:nvPr/>
        </p:nvSpPr>
        <p:spPr bwMode="auto">
          <a:xfrm>
            <a:off x="6477000" y="16764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4522" name="AutoShape 11"/>
          <p:cNvSpPr>
            <a:spLocks noChangeArrowheads="1"/>
          </p:cNvSpPr>
          <p:nvPr/>
        </p:nvSpPr>
        <p:spPr bwMode="auto">
          <a:xfrm>
            <a:off x="228600" y="2438400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Ежемесячное пособие на ребенка </a:t>
            </a:r>
          </a:p>
        </p:txBody>
      </p:sp>
      <p:sp>
        <p:nvSpPr>
          <p:cNvPr id="64523" name="AutoShape 11"/>
          <p:cNvSpPr>
            <a:spLocks noChangeArrowheads="1"/>
          </p:cNvSpPr>
          <p:nvPr/>
        </p:nvSpPr>
        <p:spPr bwMode="auto">
          <a:xfrm>
            <a:off x="228600" y="3048000"/>
            <a:ext cx="6705600" cy="609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</a:t>
            </a:r>
            <a:r>
              <a:rPr lang="ru-RU" dirty="0" err="1">
                <a:solidFill>
                  <a:schemeClr val="tx2"/>
                </a:solidFill>
                <a:latin typeface="Arial" charset="0"/>
              </a:rPr>
              <a:t>соцподдержки</a:t>
            </a:r>
            <a:r>
              <a:rPr lang="ru-RU" dirty="0">
                <a:solidFill>
                  <a:schemeClr val="tx2"/>
                </a:solidFill>
                <a:latin typeface="Arial" charset="0"/>
              </a:rPr>
              <a:t> реабилитированных лиц и лиц,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признанных пострадавшими от политических репрессий </a:t>
            </a:r>
          </a:p>
        </p:txBody>
      </p:sp>
      <p:sp>
        <p:nvSpPr>
          <p:cNvPr id="64524" name="AutoShape 11"/>
          <p:cNvSpPr>
            <a:spLocks noChangeArrowheads="1"/>
          </p:cNvSpPr>
          <p:nvPr/>
        </p:nvSpPr>
        <p:spPr bwMode="auto">
          <a:xfrm>
            <a:off x="228600" y="3895725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ветеранов труда </a:t>
            </a:r>
          </a:p>
        </p:txBody>
      </p:sp>
      <p:sp>
        <p:nvSpPr>
          <p:cNvPr id="64525" name="AutoShape 11"/>
          <p:cNvSpPr>
            <a:spLocks noChangeArrowheads="1"/>
          </p:cNvSpPr>
          <p:nvPr/>
        </p:nvSpPr>
        <p:spPr bwMode="auto">
          <a:xfrm>
            <a:off x="228600" y="4449763"/>
            <a:ext cx="67056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Меры социальной поддержки тружеников тыла </a:t>
            </a:r>
          </a:p>
        </p:txBody>
      </p:sp>
      <p:sp>
        <p:nvSpPr>
          <p:cNvPr id="64527" name="AutoShape 11"/>
          <p:cNvSpPr>
            <a:spLocks noChangeArrowheads="1"/>
          </p:cNvSpPr>
          <p:nvPr/>
        </p:nvSpPr>
        <p:spPr bwMode="auto">
          <a:xfrm>
            <a:off x="228600" y="5024438"/>
            <a:ext cx="6705600" cy="723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Arial" charset="0"/>
              </a:rPr>
              <a:t>Выплата компенсации части родительской платы </a:t>
            </a:r>
          </a:p>
        </p:txBody>
      </p:sp>
      <p:sp>
        <p:nvSpPr>
          <p:cNvPr id="59407" name="AutoShape 11"/>
          <p:cNvSpPr>
            <a:spLocks noChangeArrowheads="1"/>
          </p:cNvSpPr>
          <p:nvPr/>
        </p:nvSpPr>
        <p:spPr bwMode="auto">
          <a:xfrm>
            <a:off x="7086600" y="23622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3,1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9408" name="AutoShape 11"/>
          <p:cNvSpPr>
            <a:spLocks noChangeArrowheads="1"/>
          </p:cNvSpPr>
          <p:nvPr/>
        </p:nvSpPr>
        <p:spPr bwMode="auto">
          <a:xfrm>
            <a:off x="7086600" y="3065463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0,2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9409" name="AutoShape 11"/>
          <p:cNvSpPr>
            <a:spLocks noChangeArrowheads="1"/>
          </p:cNvSpPr>
          <p:nvPr/>
        </p:nvSpPr>
        <p:spPr bwMode="auto">
          <a:xfrm>
            <a:off x="7086600" y="38100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16,9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9410" name="AutoShape 11"/>
          <p:cNvSpPr>
            <a:spLocks noChangeArrowheads="1"/>
          </p:cNvSpPr>
          <p:nvPr/>
        </p:nvSpPr>
        <p:spPr bwMode="auto">
          <a:xfrm>
            <a:off x="7086600" y="4379913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1,2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59411" name="AutoShape 11"/>
          <p:cNvSpPr>
            <a:spLocks noChangeArrowheads="1"/>
          </p:cNvSpPr>
          <p:nvPr/>
        </p:nvSpPr>
        <p:spPr bwMode="auto">
          <a:xfrm>
            <a:off x="7086600" y="512445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>
                <a:solidFill>
                  <a:schemeClr val="tx2"/>
                </a:solidFill>
              </a:rPr>
              <a:t>6,8</a:t>
            </a:r>
            <a:endParaRPr lang="ru-RU" altLang="ru-RU" sz="2000" dirty="0">
              <a:solidFill>
                <a:schemeClr val="tx2"/>
              </a:solidFill>
            </a:endParaRPr>
          </a:p>
        </p:txBody>
      </p:sp>
      <p:sp>
        <p:nvSpPr>
          <p:cNvPr id="64534" name="AutoShape 37"/>
          <p:cNvSpPr>
            <a:spLocks noChangeArrowheads="1"/>
          </p:cNvSpPr>
          <p:nvPr/>
        </p:nvSpPr>
        <p:spPr bwMode="auto">
          <a:xfrm>
            <a:off x="6477000" y="23622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4535" name="AutoShape 37"/>
          <p:cNvSpPr>
            <a:spLocks noChangeArrowheads="1"/>
          </p:cNvSpPr>
          <p:nvPr/>
        </p:nvSpPr>
        <p:spPr bwMode="auto">
          <a:xfrm>
            <a:off x="6477000" y="309562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4536" name="AutoShape 37"/>
          <p:cNvSpPr>
            <a:spLocks noChangeArrowheads="1"/>
          </p:cNvSpPr>
          <p:nvPr/>
        </p:nvSpPr>
        <p:spPr bwMode="auto">
          <a:xfrm>
            <a:off x="6477000" y="383857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4537" name="AutoShape 37"/>
          <p:cNvSpPr>
            <a:spLocks noChangeArrowheads="1"/>
          </p:cNvSpPr>
          <p:nvPr/>
        </p:nvSpPr>
        <p:spPr bwMode="auto">
          <a:xfrm>
            <a:off x="6505575" y="439102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4539" name="AutoShape 37"/>
          <p:cNvSpPr>
            <a:spLocks noChangeArrowheads="1"/>
          </p:cNvSpPr>
          <p:nvPr/>
        </p:nvSpPr>
        <p:spPr bwMode="auto">
          <a:xfrm>
            <a:off x="6477000" y="512445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82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042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2" name="AutoShape 11"/>
          <p:cNvSpPr>
            <a:spLocks noChangeArrowheads="1"/>
          </p:cNvSpPr>
          <p:nvPr/>
        </p:nvSpPr>
        <p:spPr bwMode="auto">
          <a:xfrm>
            <a:off x="457200" y="304800"/>
            <a:ext cx="8534400" cy="685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Финансовая помощь бюджетам поселений</a:t>
            </a:r>
          </a:p>
        </p:txBody>
      </p:sp>
      <p:sp>
        <p:nvSpPr>
          <p:cNvPr id="65543" name="AutoShape 11"/>
          <p:cNvSpPr>
            <a:spLocks noChangeArrowheads="1"/>
          </p:cNvSpPr>
          <p:nvPr/>
        </p:nvSpPr>
        <p:spPr bwMode="auto">
          <a:xfrm>
            <a:off x="533400" y="28194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5544" name="AutoShape 11"/>
          <p:cNvSpPr>
            <a:spLocks noChangeArrowheads="1"/>
          </p:cNvSpPr>
          <p:nvPr/>
        </p:nvSpPr>
        <p:spPr bwMode="auto">
          <a:xfrm>
            <a:off x="3581400" y="2895600"/>
            <a:ext cx="1828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5545" name="AutoShape 11"/>
          <p:cNvSpPr>
            <a:spLocks noChangeArrowheads="1"/>
          </p:cNvSpPr>
          <p:nvPr/>
        </p:nvSpPr>
        <p:spPr bwMode="auto">
          <a:xfrm>
            <a:off x="6553200" y="28194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0426" name="AutoShape 11"/>
          <p:cNvSpPr>
            <a:spLocks noChangeArrowheads="1"/>
          </p:cNvSpPr>
          <p:nvPr/>
        </p:nvSpPr>
        <p:spPr bwMode="auto">
          <a:xfrm>
            <a:off x="457200" y="3810000"/>
            <a:ext cx="19812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38,1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5547" name="AutoShape 29"/>
          <p:cNvSpPr>
            <a:spLocks noChangeArrowheads="1"/>
          </p:cNvSpPr>
          <p:nvPr/>
        </p:nvSpPr>
        <p:spPr bwMode="auto">
          <a:xfrm>
            <a:off x="1143000" y="3352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5548" name="AutoShape 11"/>
          <p:cNvSpPr>
            <a:spLocks noChangeArrowheads="1"/>
          </p:cNvSpPr>
          <p:nvPr/>
        </p:nvSpPr>
        <p:spPr bwMode="auto">
          <a:xfrm>
            <a:off x="457200" y="1219200"/>
            <a:ext cx="8534400" cy="13716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</a:rPr>
              <a:t>Финансовая помощь бюджетам 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chemeClr val="tx2"/>
                </a:solidFill>
                <a:latin typeface="Times New Roman" pitchFamily="18" charset="0"/>
              </a:rPr>
              <a:t>поселений оказывается из областного бюджета </a:t>
            </a:r>
          </a:p>
        </p:txBody>
      </p:sp>
      <p:sp>
        <p:nvSpPr>
          <p:cNvPr id="60429" name="AutoShape 11"/>
          <p:cNvSpPr>
            <a:spLocks noChangeArrowheads="1"/>
          </p:cNvSpPr>
          <p:nvPr/>
        </p:nvSpPr>
        <p:spPr bwMode="auto">
          <a:xfrm>
            <a:off x="3581400" y="3886200"/>
            <a:ext cx="19812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33,1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0430" name="AutoShape 11"/>
          <p:cNvSpPr>
            <a:spLocks noChangeArrowheads="1"/>
          </p:cNvSpPr>
          <p:nvPr/>
        </p:nvSpPr>
        <p:spPr bwMode="auto">
          <a:xfrm>
            <a:off x="6477000" y="3886200"/>
            <a:ext cx="19812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30,5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5551" name="AutoShape 29"/>
          <p:cNvSpPr>
            <a:spLocks noChangeArrowheads="1"/>
          </p:cNvSpPr>
          <p:nvPr/>
        </p:nvSpPr>
        <p:spPr bwMode="auto">
          <a:xfrm>
            <a:off x="4267200" y="3429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5552" name="AutoShape 29"/>
          <p:cNvSpPr>
            <a:spLocks noChangeArrowheads="1"/>
          </p:cNvSpPr>
          <p:nvPr/>
        </p:nvSpPr>
        <p:spPr bwMode="auto">
          <a:xfrm>
            <a:off x="7239000" y="33528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19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144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6" name="AutoShape 11"/>
          <p:cNvSpPr>
            <a:spLocks noChangeArrowheads="1"/>
          </p:cNvSpPr>
          <p:nvPr/>
        </p:nvSpPr>
        <p:spPr bwMode="auto">
          <a:xfrm>
            <a:off x="457200" y="304800"/>
            <a:ext cx="8229600" cy="129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Социальная помощь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ф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изическим лицам из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бюджета </a:t>
            </a:r>
            <a:endParaRPr lang="ru-RU" altLang="ru-RU" sz="25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района Курской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7" name="AutoShape 11"/>
          <p:cNvSpPr>
            <a:spLocks noChangeArrowheads="1"/>
          </p:cNvSpPr>
          <p:nvPr/>
        </p:nvSpPr>
        <p:spPr bwMode="auto">
          <a:xfrm>
            <a:off x="609600" y="1981200"/>
            <a:ext cx="8001000" cy="1524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b="1" dirty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300" dirty="0" smtClean="0">
                <a:latin typeface="Times New Roman" pitchFamily="18" charset="0"/>
              </a:rPr>
              <a:t>Доплата </a:t>
            </a:r>
            <a:r>
              <a:rPr lang="ru-RU" sz="2300" dirty="0">
                <a:latin typeface="Times New Roman" pitchFamily="18" charset="0"/>
              </a:rPr>
              <a:t>муниципальной пенсии, </a:t>
            </a:r>
          </a:p>
          <a:p>
            <a:pPr algn="ctr" eaLnBrk="1" hangingPunct="1">
              <a:defRPr/>
            </a:pPr>
            <a:r>
              <a:rPr lang="ru-RU" sz="2300" dirty="0">
                <a:latin typeface="Times New Roman" pitchFamily="18" charset="0"/>
              </a:rPr>
              <a:t>муниципальным служащим, вышедшим на </a:t>
            </a:r>
            <a:r>
              <a:rPr lang="ru-RU" sz="2300" dirty="0" smtClean="0">
                <a:latin typeface="Times New Roman" pitchFamily="18" charset="0"/>
              </a:rPr>
              <a:t>пенсию</a:t>
            </a:r>
            <a:endParaRPr lang="ru-RU" sz="23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26991" name="AutoShape 61"/>
          <p:cNvSpPr>
            <a:spLocks noChangeArrowheads="1"/>
          </p:cNvSpPr>
          <p:nvPr/>
        </p:nvSpPr>
        <p:spPr bwMode="auto">
          <a:xfrm>
            <a:off x="381000" y="3733800"/>
            <a:ext cx="2133600" cy="1143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26992" name="AutoShape 61"/>
          <p:cNvSpPr>
            <a:spLocks noChangeArrowheads="1"/>
          </p:cNvSpPr>
          <p:nvPr/>
        </p:nvSpPr>
        <p:spPr bwMode="auto">
          <a:xfrm>
            <a:off x="3657600" y="3810000"/>
            <a:ext cx="2133600" cy="1143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26993" name="AutoShape 61"/>
          <p:cNvSpPr>
            <a:spLocks noChangeArrowheads="1"/>
          </p:cNvSpPr>
          <p:nvPr/>
        </p:nvSpPr>
        <p:spPr bwMode="auto">
          <a:xfrm>
            <a:off x="6781800" y="3810000"/>
            <a:ext cx="1981200" cy="1066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1451" name="AutoShape 61"/>
          <p:cNvSpPr>
            <a:spLocks noChangeArrowheads="1"/>
          </p:cNvSpPr>
          <p:nvPr/>
        </p:nvSpPr>
        <p:spPr bwMode="auto">
          <a:xfrm>
            <a:off x="533400" y="5334000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1,3</a:t>
            </a:r>
            <a:endParaRPr lang="ru-RU" altLang="ru-RU" sz="1800" b="1" dirty="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61452" name="AutoShape 61"/>
          <p:cNvSpPr>
            <a:spLocks noChangeArrowheads="1"/>
          </p:cNvSpPr>
          <p:nvPr/>
        </p:nvSpPr>
        <p:spPr bwMode="auto">
          <a:xfrm>
            <a:off x="3810000" y="5334000"/>
            <a:ext cx="19050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1,3 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61453" name="AutoShape 61"/>
          <p:cNvSpPr>
            <a:spLocks noChangeArrowheads="1"/>
          </p:cNvSpPr>
          <p:nvPr/>
        </p:nvSpPr>
        <p:spPr bwMode="auto">
          <a:xfrm>
            <a:off x="6934200" y="5334000"/>
            <a:ext cx="1828800" cy="838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1,3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тыс. руб.</a:t>
            </a:r>
          </a:p>
        </p:txBody>
      </p:sp>
      <p:sp>
        <p:nvSpPr>
          <p:cNvPr id="66574" name="AutoShape 29"/>
          <p:cNvSpPr>
            <a:spLocks noChangeArrowheads="1"/>
          </p:cNvSpPr>
          <p:nvPr/>
        </p:nvSpPr>
        <p:spPr bwMode="auto">
          <a:xfrm>
            <a:off x="1143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6575" name="AutoShape 29"/>
          <p:cNvSpPr>
            <a:spLocks noChangeArrowheads="1"/>
          </p:cNvSpPr>
          <p:nvPr/>
        </p:nvSpPr>
        <p:spPr bwMode="auto">
          <a:xfrm>
            <a:off x="4572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6576" name="AutoShape 29"/>
          <p:cNvSpPr>
            <a:spLocks noChangeArrowheads="1"/>
          </p:cNvSpPr>
          <p:nvPr/>
        </p:nvSpPr>
        <p:spPr bwMode="auto">
          <a:xfrm>
            <a:off x="7620000" y="4953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67</a:t>
            </a:fld>
            <a:endParaRPr lang="ru-RU" altLang="ru-RU"/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4381500" y="1662112"/>
            <a:ext cx="457200" cy="7000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 rot="2961946">
            <a:off x="1600200" y="3173089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49378">
            <a:off x="7183297" y="3237068"/>
            <a:ext cx="749873" cy="695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29166">
            <a:off x="4349931" y="3287872"/>
            <a:ext cx="749873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246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0" name="AutoShape 11"/>
          <p:cNvSpPr>
            <a:spLocks noChangeArrowheads="1"/>
          </p:cNvSpPr>
          <p:nvPr/>
        </p:nvSpPr>
        <p:spPr bwMode="auto">
          <a:xfrm>
            <a:off x="76200" y="117475"/>
            <a:ext cx="3684113" cy="187120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Социальная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поддержка, </a:t>
            </a:r>
            <a:endParaRPr lang="ru-RU" altLang="ru-RU" sz="2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предоставляемая </a:t>
            </a:r>
            <a:endParaRPr lang="ru-RU" altLang="ru-RU" sz="24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отдельным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категориям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граждан</a:t>
            </a:r>
            <a:endParaRPr lang="ru-RU" altLang="ru-RU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16" name="AutoShape 61"/>
          <p:cNvSpPr>
            <a:spLocks noChangeArrowheads="1"/>
          </p:cNvSpPr>
          <p:nvPr/>
        </p:nvSpPr>
        <p:spPr bwMode="auto">
          <a:xfrm>
            <a:off x="3810000" y="5364394"/>
            <a:ext cx="16764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28017" name="AutoShape 61"/>
          <p:cNvSpPr>
            <a:spLocks noChangeArrowheads="1"/>
          </p:cNvSpPr>
          <p:nvPr/>
        </p:nvSpPr>
        <p:spPr bwMode="auto">
          <a:xfrm>
            <a:off x="6591300" y="5334190"/>
            <a:ext cx="1600200" cy="47625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2475" name="AutoShape 61"/>
          <p:cNvSpPr>
            <a:spLocks noChangeArrowheads="1"/>
          </p:cNvSpPr>
          <p:nvPr/>
        </p:nvSpPr>
        <p:spPr bwMode="auto">
          <a:xfrm>
            <a:off x="609600" y="6164494"/>
            <a:ext cx="1600200" cy="541106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108,7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62476" name="AutoShape 61"/>
          <p:cNvSpPr>
            <a:spLocks noChangeArrowheads="1"/>
          </p:cNvSpPr>
          <p:nvPr/>
        </p:nvSpPr>
        <p:spPr bwMode="auto">
          <a:xfrm>
            <a:off x="3886200" y="6164494"/>
            <a:ext cx="1600200" cy="541106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33,1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62477" name="AutoShape 61"/>
          <p:cNvSpPr>
            <a:spLocks noChangeArrowheads="1"/>
          </p:cNvSpPr>
          <p:nvPr/>
        </p:nvSpPr>
        <p:spPr bwMode="auto">
          <a:xfrm>
            <a:off x="6629400" y="6164493"/>
            <a:ext cx="1600200" cy="556981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33,1</a:t>
            </a:r>
            <a:endParaRPr lang="ru-RU" altLang="ru-RU" sz="18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млн.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руб.</a:t>
            </a:r>
          </a:p>
        </p:txBody>
      </p:sp>
      <p:sp>
        <p:nvSpPr>
          <p:cNvPr id="67599" name="AutoShape 29"/>
          <p:cNvSpPr>
            <a:spLocks noChangeArrowheads="1"/>
          </p:cNvSpPr>
          <p:nvPr/>
        </p:nvSpPr>
        <p:spPr bwMode="auto">
          <a:xfrm>
            <a:off x="4419600" y="5783919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7600" name="AutoShape 29"/>
          <p:cNvSpPr>
            <a:spLocks noChangeArrowheads="1"/>
          </p:cNvSpPr>
          <p:nvPr/>
        </p:nvSpPr>
        <p:spPr bwMode="auto">
          <a:xfrm>
            <a:off x="7162800" y="5783492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69" y="1943485"/>
            <a:ext cx="2892972" cy="3382421"/>
          </a:xfrm>
          <a:prstGeom prst="rect">
            <a:avLst/>
          </a:prstGeom>
        </p:spPr>
      </p:pic>
      <p:sp>
        <p:nvSpPr>
          <p:cNvPr id="128015" name="AutoShape 61"/>
          <p:cNvSpPr>
            <a:spLocks noChangeArrowheads="1"/>
          </p:cNvSpPr>
          <p:nvPr/>
        </p:nvSpPr>
        <p:spPr bwMode="auto">
          <a:xfrm>
            <a:off x="225262" y="5401241"/>
            <a:ext cx="16002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68</a:t>
            </a:fld>
            <a:endParaRPr lang="ru-RU" altLang="ru-RU" dirty="0"/>
          </a:p>
        </p:txBody>
      </p:sp>
      <p:sp>
        <p:nvSpPr>
          <p:cNvPr id="67598" name="AutoShape 29"/>
          <p:cNvSpPr>
            <a:spLocks noChangeArrowheads="1"/>
          </p:cNvSpPr>
          <p:nvPr/>
        </p:nvSpPr>
        <p:spPr bwMode="auto">
          <a:xfrm>
            <a:off x="1181100" y="5821594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7591" name="AutoShape 11"/>
          <p:cNvSpPr>
            <a:spLocks noChangeArrowheads="1"/>
          </p:cNvSpPr>
          <p:nvPr/>
        </p:nvSpPr>
        <p:spPr bwMode="auto">
          <a:xfrm>
            <a:off x="3260841" y="304800"/>
            <a:ext cx="5883159" cy="5011284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buAutoNum type="arabicPeriod"/>
              <a:defRPr/>
            </a:pP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 smtClean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endParaRPr lang="ru-RU" sz="1500" dirty="0">
              <a:latin typeface="Times New Roman" pitchFamily="18" charset="0"/>
            </a:endParaRPr>
          </a:p>
          <a:p>
            <a:pPr marL="342900" indent="-342900" algn="ctr" eaLnBrk="1" hangingPunct="1">
              <a:buAutoNum type="arabicPeriod"/>
              <a:defRPr/>
            </a:pPr>
            <a:r>
              <a:rPr lang="ru-RU" sz="1500" b="1" u="sng" dirty="0" smtClean="0">
                <a:latin typeface="Times New Roman" pitchFamily="18" charset="0"/>
              </a:rPr>
              <a:t>Реализация мероприятий по обеспечению </a:t>
            </a:r>
          </a:p>
          <a:p>
            <a:pPr algn="ctr" eaLnBrk="1" hangingPunct="1">
              <a:defRPr/>
            </a:pPr>
            <a:r>
              <a:rPr lang="ru-RU" sz="1500" b="1" u="sng" dirty="0" smtClean="0">
                <a:latin typeface="Times New Roman" pitchFamily="18" charset="0"/>
              </a:rPr>
              <a:t>жильем молодых семей:</a:t>
            </a:r>
          </a:p>
          <a:p>
            <a:pPr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2023 г. – 1,8 млн. руб., 2024 г. – 3,0 млн. руб., 2025 г. -  3,0 млн. руб.;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2. </a:t>
            </a:r>
            <a:r>
              <a:rPr lang="ru-RU" sz="1500" b="1" u="sng" dirty="0" smtClean="0">
                <a:latin typeface="Times New Roman" pitchFamily="18" charset="0"/>
              </a:rPr>
              <a:t>Социальная поддержка реабилитированных лиц и лиц, </a:t>
            </a:r>
          </a:p>
          <a:p>
            <a:pPr algn="ctr" eaLnBrk="1" hangingPunct="1">
              <a:defRPr/>
            </a:pPr>
            <a:r>
              <a:rPr lang="ru-RU" sz="1500" b="1" u="sng" dirty="0">
                <a:latin typeface="Times New Roman" pitchFamily="18" charset="0"/>
              </a:rPr>
              <a:t>п</a:t>
            </a:r>
            <a:r>
              <a:rPr lang="ru-RU" sz="1500" b="1" u="sng" dirty="0" smtClean="0">
                <a:latin typeface="Times New Roman" pitchFamily="18" charset="0"/>
              </a:rPr>
              <a:t>ризнанных пострадавшими от политических репрессий: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2023 г. – </a:t>
            </a:r>
            <a:r>
              <a:rPr lang="ru-RU" sz="1500" dirty="0" smtClean="0">
                <a:latin typeface="Times New Roman" pitchFamily="18" charset="0"/>
              </a:rPr>
              <a:t>0,2 </a:t>
            </a:r>
            <a:r>
              <a:rPr lang="ru-RU" sz="1500" dirty="0">
                <a:latin typeface="Times New Roman" pitchFamily="18" charset="0"/>
              </a:rPr>
              <a:t>млн. руб., 2024 г. – </a:t>
            </a:r>
            <a:r>
              <a:rPr lang="ru-RU" sz="1500" dirty="0" smtClean="0">
                <a:latin typeface="Times New Roman" pitchFamily="18" charset="0"/>
              </a:rPr>
              <a:t>0,2 </a:t>
            </a:r>
            <a:r>
              <a:rPr lang="ru-RU" sz="1500" dirty="0">
                <a:latin typeface="Times New Roman" pitchFamily="18" charset="0"/>
              </a:rPr>
              <a:t>млн. руб., </a:t>
            </a:r>
            <a:r>
              <a:rPr lang="ru-RU" sz="1500" dirty="0" smtClean="0">
                <a:latin typeface="Times New Roman" pitchFamily="18" charset="0"/>
              </a:rPr>
              <a:t>2025 г. - 0,2 </a:t>
            </a:r>
            <a:r>
              <a:rPr lang="ru-RU" sz="1500" dirty="0">
                <a:latin typeface="Times New Roman" pitchFamily="18" charset="0"/>
              </a:rPr>
              <a:t>млн. руб</a:t>
            </a:r>
            <a:r>
              <a:rPr lang="ru-RU" sz="1500" dirty="0" smtClean="0">
                <a:latin typeface="Times New Roman" pitchFamily="18" charset="0"/>
              </a:rPr>
              <a:t>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3. </a:t>
            </a:r>
            <a:r>
              <a:rPr lang="ru-RU" sz="1500" b="1" u="sng" dirty="0" smtClean="0">
                <a:latin typeface="Times New Roman" pitchFamily="18" charset="0"/>
              </a:rPr>
              <a:t>Предоставление социальной поддержки отдельным категориям </a:t>
            </a:r>
          </a:p>
          <a:p>
            <a:pPr algn="ctr" eaLnBrk="1" hangingPunct="1">
              <a:defRPr/>
            </a:pPr>
            <a:r>
              <a:rPr lang="ru-RU" sz="1500" b="1" u="sng" dirty="0">
                <a:latin typeface="Times New Roman" pitchFamily="18" charset="0"/>
              </a:rPr>
              <a:t>г</a:t>
            </a:r>
            <a:r>
              <a:rPr lang="ru-RU" sz="1500" b="1" u="sng" dirty="0" smtClean="0">
                <a:latin typeface="Times New Roman" pitchFamily="18" charset="0"/>
              </a:rPr>
              <a:t>раждан по обеспечению продовольственными товарами: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2023 г. – </a:t>
            </a:r>
            <a:r>
              <a:rPr lang="ru-RU" sz="1500" dirty="0" smtClean="0">
                <a:latin typeface="Times New Roman" pitchFamily="18" charset="0"/>
              </a:rPr>
              <a:t>1,7 </a:t>
            </a:r>
            <a:r>
              <a:rPr lang="ru-RU" sz="1500" dirty="0">
                <a:latin typeface="Times New Roman" pitchFamily="18" charset="0"/>
              </a:rPr>
              <a:t>млн. руб., 2024 г. – </a:t>
            </a:r>
            <a:r>
              <a:rPr lang="ru-RU" sz="1500" dirty="0" smtClean="0">
                <a:latin typeface="Times New Roman" pitchFamily="18" charset="0"/>
              </a:rPr>
              <a:t>1,7 </a:t>
            </a:r>
            <a:r>
              <a:rPr lang="ru-RU" sz="1500" dirty="0">
                <a:latin typeface="Times New Roman" pitchFamily="18" charset="0"/>
              </a:rPr>
              <a:t>млн. руб., </a:t>
            </a:r>
            <a:r>
              <a:rPr lang="ru-RU" sz="1500" dirty="0" smtClean="0">
                <a:latin typeface="Times New Roman" pitchFamily="18" charset="0"/>
              </a:rPr>
              <a:t>2025 г. - 1,7 </a:t>
            </a:r>
            <a:r>
              <a:rPr lang="ru-RU" sz="1500" dirty="0">
                <a:latin typeface="Times New Roman" pitchFamily="18" charset="0"/>
              </a:rPr>
              <a:t>млн. руб</a:t>
            </a:r>
            <a:r>
              <a:rPr lang="ru-RU" sz="1500" dirty="0" smtClean="0">
                <a:latin typeface="Times New Roman" pitchFamily="18" charset="0"/>
              </a:rPr>
              <a:t>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4. </a:t>
            </a:r>
            <a:r>
              <a:rPr lang="ru-RU" sz="1500" b="1" u="sng" dirty="0" smtClean="0">
                <a:latin typeface="Times New Roman" pitchFamily="18" charset="0"/>
              </a:rPr>
              <a:t>Меры социальной поддержки ветеранов труда: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2023 г. – </a:t>
            </a:r>
            <a:r>
              <a:rPr lang="ru-RU" sz="1500" dirty="0" smtClean="0">
                <a:latin typeface="Times New Roman" pitchFamily="18" charset="0"/>
              </a:rPr>
              <a:t>17,1 </a:t>
            </a:r>
            <a:r>
              <a:rPr lang="ru-RU" sz="1500" dirty="0">
                <a:latin typeface="Times New Roman" pitchFamily="18" charset="0"/>
              </a:rPr>
              <a:t>млн. руб., 2024 г. – </a:t>
            </a:r>
            <a:r>
              <a:rPr lang="ru-RU" sz="1500" dirty="0" smtClean="0">
                <a:latin typeface="Times New Roman" pitchFamily="18" charset="0"/>
              </a:rPr>
              <a:t>17,1 </a:t>
            </a:r>
            <a:r>
              <a:rPr lang="ru-RU" sz="1500" dirty="0">
                <a:latin typeface="Times New Roman" pitchFamily="18" charset="0"/>
              </a:rPr>
              <a:t>млн. руб., </a:t>
            </a:r>
            <a:r>
              <a:rPr lang="ru-RU" sz="1500" dirty="0" smtClean="0">
                <a:latin typeface="Times New Roman" pitchFamily="18" charset="0"/>
              </a:rPr>
              <a:t>2025 г. -17,1 </a:t>
            </a:r>
            <a:r>
              <a:rPr lang="ru-RU" sz="1500" dirty="0">
                <a:latin typeface="Times New Roman" pitchFamily="18" charset="0"/>
              </a:rPr>
              <a:t>млн. руб</a:t>
            </a:r>
            <a:r>
              <a:rPr lang="ru-RU" sz="1500" dirty="0" smtClean="0">
                <a:latin typeface="Times New Roman" pitchFamily="18" charset="0"/>
              </a:rPr>
              <a:t>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5. </a:t>
            </a:r>
            <a:r>
              <a:rPr lang="ru-RU" sz="1500" b="1" u="sng" dirty="0" smtClean="0">
                <a:latin typeface="Times New Roman" pitchFamily="18" charset="0"/>
              </a:rPr>
              <a:t>Меры социальной поддержки тружеников тыла: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2023 г. – </a:t>
            </a:r>
            <a:r>
              <a:rPr lang="ru-RU" sz="1500" dirty="0" smtClean="0">
                <a:latin typeface="Times New Roman" pitchFamily="18" charset="0"/>
              </a:rPr>
              <a:t>1,3 </a:t>
            </a:r>
            <a:r>
              <a:rPr lang="ru-RU" sz="1500" dirty="0">
                <a:latin typeface="Times New Roman" pitchFamily="18" charset="0"/>
              </a:rPr>
              <a:t>млн. руб., 2024 г. – </a:t>
            </a:r>
            <a:r>
              <a:rPr lang="ru-RU" sz="1500" dirty="0" smtClean="0">
                <a:latin typeface="Times New Roman" pitchFamily="18" charset="0"/>
              </a:rPr>
              <a:t>1,3 </a:t>
            </a:r>
            <a:r>
              <a:rPr lang="ru-RU" sz="1500" dirty="0">
                <a:latin typeface="Times New Roman" pitchFamily="18" charset="0"/>
              </a:rPr>
              <a:t>млн. руб., </a:t>
            </a:r>
            <a:r>
              <a:rPr lang="ru-RU" sz="1500" dirty="0" smtClean="0">
                <a:latin typeface="Times New Roman" pitchFamily="18" charset="0"/>
              </a:rPr>
              <a:t>2025 г. - 1,3 </a:t>
            </a:r>
            <a:r>
              <a:rPr lang="ru-RU" sz="1500" dirty="0">
                <a:latin typeface="Times New Roman" pitchFamily="18" charset="0"/>
              </a:rPr>
              <a:t>млн. руб</a:t>
            </a:r>
            <a:r>
              <a:rPr lang="ru-RU" sz="1500" dirty="0" smtClean="0">
                <a:latin typeface="Times New Roman" pitchFamily="18" charset="0"/>
              </a:rPr>
              <a:t>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6. </a:t>
            </a:r>
            <a:r>
              <a:rPr lang="ru-RU" sz="1500" b="1" u="sng" dirty="0" smtClean="0">
                <a:latin typeface="Times New Roman" pitchFamily="18" charset="0"/>
              </a:rPr>
              <a:t>Ежемесячное пособие на ребенка: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2023 г. – 3</a:t>
            </a:r>
            <a:r>
              <a:rPr lang="ru-RU" sz="1500" dirty="0" smtClean="0">
                <a:latin typeface="Times New Roman" pitchFamily="18" charset="0"/>
              </a:rPr>
              <a:t>,1 </a:t>
            </a:r>
            <a:r>
              <a:rPr lang="ru-RU" sz="1500" dirty="0">
                <a:latin typeface="Times New Roman" pitchFamily="18" charset="0"/>
              </a:rPr>
              <a:t>млн. руб., 2024 г. – 3</a:t>
            </a:r>
            <a:r>
              <a:rPr lang="ru-RU" sz="1500" dirty="0" smtClean="0">
                <a:latin typeface="Times New Roman" pitchFamily="18" charset="0"/>
              </a:rPr>
              <a:t>,1 </a:t>
            </a:r>
            <a:r>
              <a:rPr lang="ru-RU" sz="1500" dirty="0">
                <a:latin typeface="Times New Roman" pitchFamily="18" charset="0"/>
              </a:rPr>
              <a:t>млн. руб., </a:t>
            </a:r>
            <a:r>
              <a:rPr lang="ru-RU" sz="1500" dirty="0" smtClean="0">
                <a:latin typeface="Times New Roman" pitchFamily="18" charset="0"/>
              </a:rPr>
              <a:t>2025 г. - 3,1 </a:t>
            </a:r>
            <a:r>
              <a:rPr lang="ru-RU" sz="1500" dirty="0">
                <a:latin typeface="Times New Roman" pitchFamily="18" charset="0"/>
              </a:rPr>
              <a:t>млн. руб</a:t>
            </a:r>
            <a:r>
              <a:rPr lang="ru-RU" sz="1500" dirty="0" smtClean="0">
                <a:latin typeface="Times New Roman" pitchFamily="18" charset="0"/>
              </a:rPr>
              <a:t>.;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7. </a:t>
            </a:r>
            <a:r>
              <a:rPr lang="ru-RU" sz="1500" b="1" u="sng" dirty="0" smtClean="0">
                <a:latin typeface="Times New Roman" pitchFamily="18" charset="0"/>
              </a:rPr>
              <a:t>Ежемесячная денежная выплата на ребенка </a:t>
            </a:r>
          </a:p>
          <a:p>
            <a:pPr algn="ctr" eaLnBrk="1" hangingPunct="1">
              <a:defRPr/>
            </a:pPr>
            <a:r>
              <a:rPr lang="ru-RU" sz="1500" b="1" u="sng" dirty="0" smtClean="0">
                <a:latin typeface="Times New Roman" pitchFamily="18" charset="0"/>
              </a:rPr>
              <a:t>в возрасте от трех до семи лет включительно: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2023 г. – </a:t>
            </a:r>
            <a:r>
              <a:rPr lang="ru-RU" sz="1500" dirty="0" smtClean="0">
                <a:latin typeface="Times New Roman" pitchFamily="18" charset="0"/>
              </a:rPr>
              <a:t>76,5 </a:t>
            </a:r>
            <a:r>
              <a:rPr lang="ru-RU" sz="1500" dirty="0">
                <a:latin typeface="Times New Roman" pitchFamily="18" charset="0"/>
              </a:rPr>
              <a:t>млн. руб., 2024 г</a:t>
            </a:r>
            <a:r>
              <a:rPr lang="ru-RU" sz="1500" dirty="0" smtClean="0">
                <a:latin typeface="Times New Roman" pitchFamily="18" charset="0"/>
              </a:rPr>
              <a:t>., 2025 г. – финансирование </a:t>
            </a:r>
          </a:p>
          <a:p>
            <a:pPr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на текущий момент не предусматривается;</a:t>
            </a:r>
          </a:p>
          <a:p>
            <a:pPr algn="ctr" eaLnBrk="1" hangingPunct="1">
              <a:defRPr/>
            </a:pPr>
            <a:r>
              <a:rPr lang="ru-RU" sz="1500" b="1" dirty="0" smtClean="0">
                <a:latin typeface="Times New Roman" pitchFamily="18" charset="0"/>
              </a:rPr>
              <a:t>8. </a:t>
            </a:r>
            <a:r>
              <a:rPr lang="ru-RU" sz="1500" b="1" u="sng" dirty="0" smtClean="0">
                <a:latin typeface="Times New Roman" pitchFamily="18" charset="0"/>
              </a:rPr>
              <a:t>Выплата компенсации части родительской платы:</a:t>
            </a:r>
          </a:p>
          <a:p>
            <a:pPr algn="ctr" eaLnBrk="1" hangingPunct="1">
              <a:defRPr/>
            </a:pPr>
            <a:r>
              <a:rPr lang="ru-RU" sz="1500" dirty="0">
                <a:latin typeface="Times New Roman" pitchFamily="18" charset="0"/>
              </a:rPr>
              <a:t>2023 г. – </a:t>
            </a:r>
            <a:r>
              <a:rPr lang="ru-RU" sz="1500" dirty="0" smtClean="0">
                <a:latin typeface="Times New Roman" pitchFamily="18" charset="0"/>
              </a:rPr>
              <a:t>7,1 </a:t>
            </a:r>
            <a:r>
              <a:rPr lang="ru-RU" sz="1500" dirty="0">
                <a:latin typeface="Times New Roman" pitchFamily="18" charset="0"/>
              </a:rPr>
              <a:t>млн. руб., 2024 г. – </a:t>
            </a:r>
            <a:r>
              <a:rPr lang="ru-RU" sz="1500" dirty="0" smtClean="0">
                <a:latin typeface="Times New Roman" pitchFamily="18" charset="0"/>
              </a:rPr>
              <a:t>6,8 </a:t>
            </a:r>
            <a:r>
              <a:rPr lang="ru-RU" sz="1500" dirty="0">
                <a:latin typeface="Times New Roman" pitchFamily="18" charset="0"/>
              </a:rPr>
              <a:t>млн. руб., </a:t>
            </a:r>
            <a:endParaRPr lang="ru-RU" sz="1500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2025 </a:t>
            </a:r>
            <a:r>
              <a:rPr lang="ru-RU" sz="1500" dirty="0">
                <a:latin typeface="Times New Roman" pitchFamily="18" charset="0"/>
              </a:rPr>
              <a:t>г. </a:t>
            </a:r>
            <a:r>
              <a:rPr lang="ru-RU" sz="1500" dirty="0" smtClean="0">
                <a:latin typeface="Times New Roman" pitchFamily="18" charset="0"/>
              </a:rPr>
              <a:t>– 6,8 </a:t>
            </a:r>
            <a:r>
              <a:rPr lang="ru-RU" sz="1500" dirty="0">
                <a:latin typeface="Times New Roman" pitchFamily="18" charset="0"/>
              </a:rPr>
              <a:t>млн. руб</a:t>
            </a:r>
            <a:r>
              <a:rPr lang="ru-RU" sz="1500" dirty="0" smtClean="0">
                <a:latin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500" dirty="0" smtClean="0">
              <a:latin typeface="Times New Roman" pitchFamily="18" charset="0"/>
            </a:endParaRPr>
          </a:p>
          <a:p>
            <a:pPr algn="r" eaLnBrk="1" hangingPunct="1">
              <a:defRPr/>
            </a:pPr>
            <a:endParaRPr lang="ru-RU" sz="1500" dirty="0"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1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500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500" dirty="0" smtClean="0"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500" dirty="0" smtClean="0">
                <a:latin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3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34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4" name="AutoShape 11"/>
          <p:cNvSpPr>
            <a:spLocks noChangeArrowheads="1"/>
          </p:cNvSpPr>
          <p:nvPr/>
        </p:nvSpPr>
        <p:spPr bwMode="auto">
          <a:xfrm>
            <a:off x="381000" y="304800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Что такое дорожный фонд?</a:t>
            </a:r>
          </a:p>
        </p:txBody>
      </p:sp>
      <p:sp>
        <p:nvSpPr>
          <p:cNvPr id="68615" name="AutoShape 11"/>
          <p:cNvSpPr>
            <a:spLocks noChangeArrowheads="1"/>
          </p:cNvSpPr>
          <p:nvPr/>
        </p:nvSpPr>
        <p:spPr bwMode="auto">
          <a:xfrm>
            <a:off x="457200" y="32004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8616" name="AutoShape 11"/>
          <p:cNvSpPr>
            <a:spLocks noChangeArrowheads="1"/>
          </p:cNvSpPr>
          <p:nvPr/>
        </p:nvSpPr>
        <p:spPr bwMode="auto">
          <a:xfrm>
            <a:off x="3429000" y="3200400"/>
            <a:ext cx="1828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8617" name="AutoShape 11"/>
          <p:cNvSpPr>
            <a:spLocks noChangeArrowheads="1"/>
          </p:cNvSpPr>
          <p:nvPr/>
        </p:nvSpPr>
        <p:spPr bwMode="auto">
          <a:xfrm>
            <a:off x="6629400" y="3200400"/>
            <a:ext cx="17526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20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 sz="2500" b="1" dirty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63498" name="AutoShape 11"/>
          <p:cNvSpPr>
            <a:spLocks noChangeArrowheads="1"/>
          </p:cNvSpPr>
          <p:nvPr/>
        </p:nvSpPr>
        <p:spPr bwMode="auto">
          <a:xfrm>
            <a:off x="457200" y="3886200"/>
            <a:ext cx="19050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165,2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8619" name="AutoShape 29"/>
          <p:cNvSpPr>
            <a:spLocks noChangeArrowheads="1"/>
          </p:cNvSpPr>
          <p:nvPr/>
        </p:nvSpPr>
        <p:spPr bwMode="auto">
          <a:xfrm>
            <a:off x="11430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20" name="AutoShape 11"/>
          <p:cNvSpPr>
            <a:spLocks noChangeArrowheads="1"/>
          </p:cNvSpPr>
          <p:nvPr/>
        </p:nvSpPr>
        <p:spPr bwMode="auto">
          <a:xfrm>
            <a:off x="381000" y="1295400"/>
            <a:ext cx="5943600" cy="1828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Дорожный фонд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–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 это часть средств бюджета, подлежащая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использованию в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целях финансирования дорожной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деятельности в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отношении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автомобильных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дорог </a:t>
            </a:r>
            <a:endParaRPr lang="ru-RU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</a:rPr>
              <a:t>общего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пользования</a:t>
            </a:r>
          </a:p>
          <a:p>
            <a:pPr algn="ctr" eaLnBrk="1" hangingPunct="1">
              <a:defRPr/>
            </a:pPr>
            <a:endParaRPr lang="ru-RU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3501" name="AutoShape 11"/>
          <p:cNvSpPr>
            <a:spLocks noChangeArrowheads="1"/>
          </p:cNvSpPr>
          <p:nvPr/>
        </p:nvSpPr>
        <p:spPr bwMode="auto">
          <a:xfrm>
            <a:off x="3505200" y="3886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26,8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3502" name="AutoShape 11"/>
          <p:cNvSpPr>
            <a:spLocks noChangeArrowheads="1"/>
          </p:cNvSpPr>
          <p:nvPr/>
        </p:nvSpPr>
        <p:spPr bwMode="auto">
          <a:xfrm>
            <a:off x="6629400" y="38862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30,1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3503" name="AutoShape 11"/>
          <p:cNvSpPr>
            <a:spLocks noChangeArrowheads="1"/>
          </p:cNvSpPr>
          <p:nvPr/>
        </p:nvSpPr>
        <p:spPr bwMode="auto">
          <a:xfrm>
            <a:off x="152400" y="4572000"/>
            <a:ext cx="27432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24,3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акцизов на нефтепродукты;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90,3 млн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руб. за счет доходов от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иных поступлений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в бюджет Курского района;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49,9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прочих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субсидий из областного бюджета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0,8 </a:t>
            </a: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  <a:latin typeface="Times New Roman" panose="02020603050405020304" pitchFamily="18" charset="0"/>
              </a:rPr>
              <a:t>инициативных платежей</a:t>
            </a:r>
          </a:p>
        </p:txBody>
      </p:sp>
      <p:sp>
        <p:nvSpPr>
          <p:cNvPr id="63504" name="AutoShape 11"/>
          <p:cNvSpPr>
            <a:spLocks noChangeArrowheads="1"/>
          </p:cNvSpPr>
          <p:nvPr/>
        </p:nvSpPr>
        <p:spPr bwMode="auto">
          <a:xfrm>
            <a:off x="2971800" y="4572000"/>
            <a:ext cx="28956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25,6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акцизов на нефтепродукты;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1,1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доходов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от иных поступлений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в бюджет 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Курской </a:t>
            </a: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области</a:t>
            </a:r>
            <a:endParaRPr lang="ru-RU" altLang="ru-RU" sz="1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05" name="AutoShape 11"/>
          <p:cNvSpPr>
            <a:spLocks noChangeArrowheads="1"/>
          </p:cNvSpPr>
          <p:nvPr/>
        </p:nvSpPr>
        <p:spPr bwMode="auto">
          <a:xfrm>
            <a:off x="5943600" y="4572000"/>
            <a:ext cx="3048000" cy="2133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27,1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акцизов на нефтепродукты;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3,0 </a:t>
            </a: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 за счет доходов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от иных поступлений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в бюджет 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Курской области</a:t>
            </a:r>
          </a:p>
        </p:txBody>
      </p:sp>
      <p:sp>
        <p:nvSpPr>
          <p:cNvPr id="68626" name="AutoShape 29"/>
          <p:cNvSpPr>
            <a:spLocks noChangeArrowheads="1"/>
          </p:cNvSpPr>
          <p:nvPr/>
        </p:nvSpPr>
        <p:spPr bwMode="auto">
          <a:xfrm>
            <a:off x="1143000" y="43434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27" name="AutoShape 29"/>
          <p:cNvSpPr>
            <a:spLocks noChangeArrowheads="1"/>
          </p:cNvSpPr>
          <p:nvPr/>
        </p:nvSpPr>
        <p:spPr bwMode="auto">
          <a:xfrm>
            <a:off x="4114800" y="4343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28" name="AutoShape 29"/>
          <p:cNvSpPr>
            <a:spLocks noChangeArrowheads="1"/>
          </p:cNvSpPr>
          <p:nvPr/>
        </p:nvSpPr>
        <p:spPr bwMode="auto">
          <a:xfrm>
            <a:off x="7315200" y="43434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30" name="AutoShape 29"/>
          <p:cNvSpPr>
            <a:spLocks noChangeArrowheads="1"/>
          </p:cNvSpPr>
          <p:nvPr/>
        </p:nvSpPr>
        <p:spPr bwMode="auto">
          <a:xfrm>
            <a:off x="41148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68631" name="AutoShape 29"/>
          <p:cNvSpPr>
            <a:spLocks noChangeArrowheads="1"/>
          </p:cNvSpPr>
          <p:nvPr/>
        </p:nvSpPr>
        <p:spPr bwMode="auto">
          <a:xfrm>
            <a:off x="7239000" y="3657600"/>
            <a:ext cx="457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80" y="1162050"/>
            <a:ext cx="1962150" cy="19621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05600" y="6338887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69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136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20485" name="AutoShape 11"/>
          <p:cNvSpPr>
            <a:spLocks noChangeArrowheads="1"/>
          </p:cNvSpPr>
          <p:nvPr/>
        </p:nvSpPr>
        <p:spPr bwMode="auto">
          <a:xfrm>
            <a:off x="381000" y="1447800"/>
            <a:ext cx="19050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1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500">
              <a:latin typeface="Times New Roman" pitchFamily="18" charset="0"/>
            </a:endParaRPr>
          </a:p>
          <a:p>
            <a:pPr algn="ctr">
              <a:defRPr/>
            </a:pPr>
            <a:endParaRPr lang="ru-RU" sz="2500">
              <a:latin typeface="Times New Roman" pitchFamily="18" charset="0"/>
            </a:endParaRPr>
          </a:p>
        </p:txBody>
      </p:sp>
      <p:sp>
        <p:nvSpPr>
          <p:cNvPr id="6150" name="AutoShape 11"/>
          <p:cNvSpPr>
            <a:spLocks noChangeArrowheads="1"/>
          </p:cNvSpPr>
          <p:nvPr/>
        </p:nvSpPr>
        <p:spPr bwMode="auto">
          <a:xfrm>
            <a:off x="457200" y="228600"/>
            <a:ext cx="8382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Бюджетная система РФ</a:t>
            </a:r>
            <a:endParaRPr lang="ru-RU" altLang="ru-RU" sz="3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51" name="AutoShape 26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2" name="AutoShape 27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53" name="Picture 28" descr="LEFaKxFvc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590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AutoShape 11"/>
          <p:cNvSpPr>
            <a:spLocks noChangeArrowheads="1"/>
          </p:cNvSpPr>
          <p:nvPr/>
        </p:nvSpPr>
        <p:spPr bwMode="auto">
          <a:xfrm>
            <a:off x="381000" y="1981200"/>
            <a:ext cx="44958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Федеральный бюджет, бюджеты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государственных внебюджетных фондов</a:t>
            </a:r>
            <a:endParaRPr lang="en-US" altLang="ru-RU" sz="1800"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200">
              <a:latin typeface="Times New Roman" panose="02020603050405020304" pitchFamily="18" charset="0"/>
            </a:endParaRPr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>
            <a:off x="1066800" y="2743200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2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300">
              <a:latin typeface="Arial" charset="0"/>
            </a:endParaRPr>
          </a:p>
          <a:p>
            <a:pPr algn="ctr">
              <a:defRPr/>
            </a:pPr>
            <a:endParaRPr lang="ru-RU" sz="2200">
              <a:latin typeface="Arial" charset="0"/>
            </a:endParaRPr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1066800" y="3200400"/>
            <a:ext cx="52578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Бюджеты субъектов РФ, бюджеты территориальных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государственных внебюджетных фондов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Times New Roman" panose="02020603050405020304" pitchFamily="18" charset="0"/>
            </a:endParaRPr>
          </a:p>
        </p:txBody>
      </p:sp>
      <p:sp>
        <p:nvSpPr>
          <p:cNvPr id="20493" name="AutoShape 11"/>
          <p:cNvSpPr>
            <a:spLocks noChangeArrowheads="1"/>
          </p:cNvSpPr>
          <p:nvPr/>
        </p:nvSpPr>
        <p:spPr bwMode="auto">
          <a:xfrm>
            <a:off x="2209800" y="3962400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3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>
              <a:defRPr/>
            </a:pPr>
            <a:endParaRPr lang="ru-RU" sz="2200">
              <a:latin typeface="Arial" charset="0"/>
            </a:endParaRPr>
          </a:p>
        </p:txBody>
      </p:sp>
      <p:sp>
        <p:nvSpPr>
          <p:cNvPr id="6158" name="AutoShape 11"/>
          <p:cNvSpPr>
            <a:spLocks noChangeArrowheads="1"/>
          </p:cNvSpPr>
          <p:nvPr/>
        </p:nvSpPr>
        <p:spPr bwMode="auto">
          <a:xfrm>
            <a:off x="2133600" y="4419600"/>
            <a:ext cx="65532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Бюджеты муниципальных районов, бюджеты городских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округов, бюджеты внутригородских муниципальных образований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городов федерального значения Москвы и Санкт-Петербурга</a:t>
            </a:r>
          </a:p>
        </p:txBody>
      </p:sp>
      <p:sp>
        <p:nvSpPr>
          <p:cNvPr id="20495" name="AutoShape 11"/>
          <p:cNvSpPr>
            <a:spLocks noChangeArrowheads="1"/>
          </p:cNvSpPr>
          <p:nvPr/>
        </p:nvSpPr>
        <p:spPr bwMode="auto">
          <a:xfrm>
            <a:off x="3505200" y="5410200"/>
            <a:ext cx="19050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endParaRPr lang="ru-RU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2300" b="1">
                <a:latin typeface="Times New Roman" pitchFamily="18" charset="0"/>
              </a:rPr>
              <a:t>4 уровень</a:t>
            </a:r>
            <a:endParaRPr lang="en-US" sz="2300" b="1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300">
              <a:latin typeface="Arial" charset="0"/>
            </a:endParaRPr>
          </a:p>
          <a:p>
            <a:pPr algn="ctr">
              <a:defRPr/>
            </a:pPr>
            <a:endParaRPr lang="ru-RU" sz="2200">
              <a:latin typeface="Arial" charset="0"/>
            </a:endParaRPr>
          </a:p>
        </p:txBody>
      </p:sp>
      <p:sp>
        <p:nvSpPr>
          <p:cNvPr id="6160" name="AutoShape 11"/>
          <p:cNvSpPr>
            <a:spLocks noChangeArrowheads="1"/>
          </p:cNvSpPr>
          <p:nvPr/>
        </p:nvSpPr>
        <p:spPr bwMode="auto">
          <a:xfrm>
            <a:off x="3505200" y="5943600"/>
            <a:ext cx="5334000" cy="304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</a:rPr>
              <a:t>Бюджеты городских и сельских поселений</a:t>
            </a:r>
            <a:endParaRPr lang="ru-RU" altLang="ru-RU" sz="2200"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245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70</a:t>
            </a:fld>
            <a:endParaRPr lang="ru-RU" altLang="ru-RU" dirty="0"/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52401" y="3040063"/>
            <a:ext cx="5257800" cy="3780068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</a:t>
            </a:r>
            <a:r>
              <a:rPr lang="en-US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Региональные проекты: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«Современная школа»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11,1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«Цифровая образовательная среда»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6,5 млн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«Успех каждого ребенка» – 2,8 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</a:t>
            </a:r>
            <a:r>
              <a:rPr lang="en-US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год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Региональные проекты: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«Современная школа»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4,5 млн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«Цифровая образовательная среда»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–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14,1 млн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«Успех каждого ребенка»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0,7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</a:t>
            </a:r>
            <a:r>
              <a:rPr lang="en-US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год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 состоянию на текущую дату не планируются</a:t>
            </a: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486400" y="3370148"/>
            <a:ext cx="3505200" cy="2875077"/>
          </a:xfrm>
          <a:prstGeom prst="rect">
            <a:avLst/>
          </a:prstGeom>
        </p:spPr>
      </p:pic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61950" y="101885"/>
            <a:ext cx="8534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Региональные проекты, планируемые к реализации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на территории Курского района Курской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в рамках национальных проектов 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635000" y="1662113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3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3427413" y="1673225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4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248400" y="1752600"/>
            <a:ext cx="2590800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</a:t>
            </a:r>
            <a:r>
              <a:rPr lang="en-US" sz="2500" b="1" dirty="0" smtClean="0">
                <a:solidFill>
                  <a:schemeClr val="tx2"/>
                </a:solidFill>
                <a:latin typeface="Times New Roman" pitchFamily="18" charset="0"/>
              </a:rPr>
              <a:t>5</a:t>
            </a: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685800" y="2465388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20,4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3732213" y="2479675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19,3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млн. 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auto">
          <a:xfrm>
            <a:off x="6553200" y="2514600"/>
            <a:ext cx="1981200" cy="4572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0,0 </a:t>
            </a: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руб</a:t>
            </a:r>
            <a:r>
              <a:rPr lang="ru-RU" altLang="ru-RU" sz="18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1447800" y="21336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4400550" y="2151063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7391400" y="218598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55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2" name="AutoShape 11"/>
          <p:cNvSpPr>
            <a:spLocks noChangeArrowheads="1"/>
          </p:cNvSpPr>
          <p:nvPr/>
        </p:nvSpPr>
        <p:spPr bwMode="auto">
          <a:xfrm>
            <a:off x="304800" y="220663"/>
            <a:ext cx="85344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>
                <a:solidFill>
                  <a:schemeClr val="tx2"/>
                </a:solidFill>
                <a:latin typeface="Times New Roman" panose="02020603050405020304" pitchFamily="18" charset="0"/>
              </a:rPr>
              <a:t>Проект «Народный бюджет»</a:t>
            </a:r>
          </a:p>
        </p:txBody>
      </p:sp>
      <p:sp>
        <p:nvSpPr>
          <p:cNvPr id="69642" name="AutoShape 11"/>
          <p:cNvSpPr>
            <a:spLocks noChangeArrowheads="1"/>
          </p:cNvSpPr>
          <p:nvPr/>
        </p:nvSpPr>
        <p:spPr bwMode="auto">
          <a:xfrm>
            <a:off x="381000" y="1062832"/>
            <a:ext cx="8382000" cy="17030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0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5545" name="Прямоугольник 18"/>
          <p:cNvSpPr>
            <a:spLocks noChangeArrowheads="1"/>
          </p:cNvSpPr>
          <p:nvPr/>
        </p:nvSpPr>
        <p:spPr bwMode="auto">
          <a:xfrm>
            <a:off x="564776" y="1038529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бюджет </a:t>
            </a: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 проект, в котором население путем софинансирования участвует в распределении части бюджетных средств.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механизм решения приоритетных для жителей муниципального образования (его части) 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 или иных вопросов,  право решения которых предоставлено органам местного самоуправления.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12376" y="2811532"/>
            <a:ext cx="8364071" cy="457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</a:rPr>
              <a:t>Источники финансирования проекта</a:t>
            </a:r>
          </a:p>
        </p:txBody>
      </p:sp>
      <p:sp>
        <p:nvSpPr>
          <p:cNvPr id="65547" name="AutoShape 11"/>
          <p:cNvSpPr>
            <a:spLocks noChangeArrowheads="1"/>
          </p:cNvSpPr>
          <p:nvPr/>
        </p:nvSpPr>
        <p:spPr bwMode="auto">
          <a:xfrm>
            <a:off x="384362" y="3381956"/>
            <a:ext cx="8378638" cy="51131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 Курской области – 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 более 60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%</a:t>
            </a:r>
            <a:endParaRPr lang="ru-RU" altLang="ru-RU" sz="1600" dirty="0">
              <a:solidFill>
                <a:schemeClr val="tx2"/>
              </a:solidFill>
            </a:endParaRPr>
          </a:p>
        </p:txBody>
      </p:sp>
      <p:sp>
        <p:nvSpPr>
          <p:cNvPr id="65548" name="AutoShape 11"/>
          <p:cNvSpPr>
            <a:spLocks noChangeArrowheads="1"/>
          </p:cNvSpPr>
          <p:nvPr/>
        </p:nvSpPr>
        <p:spPr bwMode="auto">
          <a:xfrm>
            <a:off x="348504" y="3940933"/>
            <a:ext cx="8427943" cy="49482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 Курского района 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Курской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области – 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не менее 38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% </a:t>
            </a:r>
            <a:endParaRPr lang="ru-RU" altLang="ru-RU" sz="1700" dirty="0">
              <a:solidFill>
                <a:schemeClr val="tx2"/>
              </a:solidFill>
            </a:endParaRPr>
          </a:p>
        </p:txBody>
      </p:sp>
      <p:sp>
        <p:nvSpPr>
          <p:cNvPr id="65549" name="AutoShape 11"/>
          <p:cNvSpPr>
            <a:spLocks noChangeArrowheads="1"/>
          </p:cNvSpPr>
          <p:nvPr/>
        </p:nvSpPr>
        <p:spPr bwMode="auto">
          <a:xfrm>
            <a:off x="304800" y="4509384"/>
            <a:ext cx="8414496" cy="890397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Добровольные пожертвования населения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и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(или) юридических лиц и индивидуальных предпринимателей 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н</a:t>
            </a:r>
            <a:r>
              <a:rPr lang="ru-RU" altLang="ru-RU" sz="17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е менее 2 </a:t>
            </a:r>
            <a:r>
              <a:rPr lang="ru-RU" altLang="ru-RU" sz="1700" dirty="0">
                <a:solidFill>
                  <a:schemeClr val="tx2"/>
                </a:solidFill>
                <a:latin typeface="Times New Roman" panose="02020603050405020304" pitchFamily="18" charset="0"/>
              </a:rPr>
              <a:t>%</a:t>
            </a:r>
            <a:endParaRPr lang="ru-RU" altLang="ru-RU" sz="1700" dirty="0">
              <a:solidFill>
                <a:schemeClr val="tx2"/>
              </a:solidFill>
            </a:endParaRPr>
          </a:p>
        </p:txBody>
      </p:sp>
      <p:sp>
        <p:nvSpPr>
          <p:cNvPr id="65554" name="AutoShape 11"/>
          <p:cNvSpPr>
            <a:spLocks noChangeArrowheads="1"/>
          </p:cNvSpPr>
          <p:nvPr/>
        </p:nvSpPr>
        <p:spPr bwMode="auto">
          <a:xfrm>
            <a:off x="358386" y="5454686"/>
            <a:ext cx="8430853" cy="1427389"/>
          </a:xfrm>
          <a:prstGeom prst="roundRect">
            <a:avLst>
              <a:gd name="adj" fmla="val 15182"/>
            </a:avLst>
          </a:prstGeom>
          <a:solidFill>
            <a:srgbClr val="DED4DD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проектов, превышающая 2 млн. руб. в сельских поселениях (за исключением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ельских поселений, на территории которых расположен населенный пункт, являющийся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дминистративным центром района) и 4 млн. руб. в остальных муниципальных образованиях,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финансируется из </a:t>
            </a:r>
            <a:r>
              <a:rPr lang="ru-RU" alt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Курского района Курской </a:t>
            </a: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и (или) средств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добровольных пожертвований населения, юридических лиц и индивидуальных предпринимателей. </a:t>
            </a:r>
            <a:endParaRPr lang="ru-RU" alt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1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686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4" name="AutoShape 11"/>
          <p:cNvSpPr>
            <a:spLocks noChangeArrowheads="1"/>
          </p:cNvSpPr>
          <p:nvPr/>
        </p:nvSpPr>
        <p:spPr bwMode="auto">
          <a:xfrm>
            <a:off x="152400" y="152400"/>
            <a:ext cx="88392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Планируемые объекты </a:t>
            </a: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дорожного </a:t>
            </a: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строительства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рамках реализации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проекта «Народный бюджет» в </a:t>
            </a:r>
            <a:r>
              <a:rPr lang="ru-RU" altLang="ru-RU" sz="25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2023 </a:t>
            </a: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году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42" name="AutoShape 11"/>
          <p:cNvSpPr>
            <a:spLocks noChangeArrowheads="1"/>
          </p:cNvSpPr>
          <p:nvPr/>
        </p:nvSpPr>
        <p:spPr bwMode="auto">
          <a:xfrm>
            <a:off x="261143" y="1123884"/>
            <a:ext cx="8621713" cy="29527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10 проектов</a:t>
            </a:r>
            <a:endParaRPr lang="ru-RU" sz="25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317500" y="2879725"/>
            <a:ext cx="4077493" cy="82702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4776787" y="2879725"/>
            <a:ext cx="4205567" cy="824499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ул. Полевая в д. 1-е Цветово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(по правой стороне) Новопоселеновского сельсовета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Курского района Курской области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11,5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" name="AutoShape 11"/>
          <p:cNvSpPr>
            <a:spLocks noChangeArrowheads="1"/>
          </p:cNvSpPr>
          <p:nvPr/>
        </p:nvSpPr>
        <p:spPr bwMode="auto">
          <a:xfrm>
            <a:off x="323703" y="3872705"/>
            <a:ext cx="4116387" cy="92789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д. Николаевка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Брежневского сельсовета Курского района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 (1 этап)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9,8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4776787" y="3869531"/>
            <a:ext cx="4214813" cy="765761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</a:rPr>
              <a:t>Проезд по д. </a:t>
            </a:r>
            <a:r>
              <a:rPr lang="ru-RU" sz="1300" dirty="0">
                <a:solidFill>
                  <a:schemeClr val="tx2"/>
                </a:solidFill>
                <a:latin typeface="Times New Roman" pitchFamily="18" charset="0"/>
              </a:rPr>
              <a:t>С</a:t>
            </a: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</a:rPr>
              <a:t>аморядово </a:t>
            </a:r>
          </a:p>
          <a:p>
            <a:pPr algn="ctr" eaLnBrk="1" hangingPunct="1">
              <a:defRPr/>
            </a:pP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</a:rPr>
              <a:t>Полянского сельсовета Курского района Курской области</a:t>
            </a:r>
          </a:p>
          <a:p>
            <a:pPr algn="ctr" eaLnBrk="1" hangingPunct="1">
              <a:defRPr/>
            </a:pPr>
            <a:r>
              <a:rPr lang="ru-RU" sz="1300" dirty="0" smtClean="0">
                <a:solidFill>
                  <a:schemeClr val="tx2"/>
                </a:solidFill>
                <a:latin typeface="Times New Roman" pitchFamily="18" charset="0"/>
              </a:rPr>
              <a:t> (2 этап) на сумму 20,9 млн. руб.</a:t>
            </a:r>
            <a:endParaRPr lang="ru-RU" sz="13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>
            <a:off x="4776787" y="4800599"/>
            <a:ext cx="4205567" cy="76179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ул. Золотой Колос в д.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</a:rPr>
              <a:t>Зорино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Рышковского сельсовета Курского района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  на сумму 4,2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89718" y="4873898"/>
            <a:ext cx="4133850" cy="823053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ул. Успешная в д.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</a:rPr>
              <a:t>Духовец</a:t>
            </a: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 Моковского сельсовета Курского района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 на сумму 9,2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304006" y="1676400"/>
            <a:ext cx="4090987" cy="100182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с. Беседино (от дома 102А до дома 124А)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Бесединского сельсовета Курского района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 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15,7 млн. руб.</a:t>
            </a:r>
          </a:p>
          <a:p>
            <a:pPr algn="ctr" eaLnBrk="1" hangingPunct="1">
              <a:defRPr/>
            </a:pPr>
            <a:endParaRPr lang="ru-RU" sz="13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3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д. Шеховцово Бесединского сельсовета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Курского района Курской области (продолжение)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на сумму 13,5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4776787" y="1676401"/>
            <a:ext cx="4214813" cy="1001824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д. Нижняя Заболоть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Нижнемедведицкого сельсовета Курского района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 на сумму 16,3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>
            <a:off x="312076" y="5816939"/>
            <a:ext cx="4128014" cy="90453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Проезд по ул. Березовая в д.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</a:rPr>
              <a:t>Духовец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Моковского сельсовета Курского района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 на сумму 15,9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4841220" y="5727700"/>
            <a:ext cx="4076700" cy="9779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Автомобильная дорога по д. Б. Шумаково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(за ж/д переездом вправо)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Шумаковского сельсовета Курского района </a:t>
            </a: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Курской области  (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</a:rPr>
              <a:t>II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</a:rPr>
              <a:t>этап) на сумму 17,7 млн. руб.</a:t>
            </a:r>
            <a:endParaRPr lang="ru-RU" sz="1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40266" y="658524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136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168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6" name="AutoShape 11"/>
          <p:cNvSpPr>
            <a:spLocks noChangeArrowheads="1"/>
          </p:cNvSpPr>
          <p:nvPr/>
        </p:nvSpPr>
        <p:spPr bwMode="auto">
          <a:xfrm>
            <a:off x="533400" y="884238"/>
            <a:ext cx="8001000" cy="236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Муниципальная программа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определяет </a:t>
            </a:r>
            <a:r>
              <a:rPr lang="ru-RU" altLang="ru-RU" sz="2500" dirty="0">
                <a:latin typeface="Times New Roman" panose="02020603050405020304" pitchFamily="18" charset="0"/>
              </a:rPr>
              <a:t>цели и задачи </a:t>
            </a:r>
            <a:endParaRPr lang="en-US" altLang="ru-RU" sz="25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муниципальной политики в определенной сфере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 социально-экономического развития района,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способы их достижения, объемы используемых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финансовых ресурсов для реализации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этих целей</a:t>
            </a:r>
            <a:endParaRPr lang="ru-RU" altLang="ru-RU" sz="25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7" name="AutoShape 15"/>
          <p:cNvSpPr>
            <a:spLocks noChangeArrowheads="1"/>
          </p:cNvSpPr>
          <p:nvPr/>
        </p:nvSpPr>
        <p:spPr bwMode="auto">
          <a:xfrm>
            <a:off x="152400" y="4114800"/>
            <a:ext cx="2286000" cy="2514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Повышение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эффективности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результативности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бюджетных </a:t>
            </a:r>
          </a:p>
          <a:p>
            <a:pPr algn="ctr" eaLnBrk="1" hangingPunct="1"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расходов</a:t>
            </a:r>
          </a:p>
        </p:txBody>
      </p:sp>
      <p:sp>
        <p:nvSpPr>
          <p:cNvPr id="71688" name="AutoShape 16"/>
          <p:cNvSpPr>
            <a:spLocks noChangeArrowheads="1"/>
          </p:cNvSpPr>
          <p:nvPr/>
        </p:nvSpPr>
        <p:spPr bwMode="auto">
          <a:xfrm>
            <a:off x="2590800" y="4191000"/>
            <a:ext cx="3886200" cy="25146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Значения показателей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программы являются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индикатором по направлению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действия программы и сигнализируют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о плохом или хорошем результате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функционирования программы,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необходимости принятия новых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решений</a:t>
            </a:r>
          </a:p>
        </p:txBody>
      </p:sp>
      <p:sp>
        <p:nvSpPr>
          <p:cNvPr id="71689" name="AutoShape 17"/>
          <p:cNvSpPr>
            <a:spLocks noChangeArrowheads="1"/>
          </p:cNvSpPr>
          <p:nvPr/>
        </p:nvSpPr>
        <p:spPr bwMode="auto">
          <a:xfrm>
            <a:off x="6629400" y="4191000"/>
            <a:ext cx="2286000" cy="2438400"/>
          </a:xfrm>
          <a:prstGeom prst="roundRect">
            <a:avLst>
              <a:gd name="adj" fmla="val 16667"/>
            </a:avLst>
          </a:prstGeom>
          <a:solidFill>
            <a:srgbClr val="DED4DD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Бюджетные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средства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 в рамках программы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направлены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 достижение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заданного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программой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результата</a:t>
            </a:r>
          </a:p>
        </p:txBody>
      </p:sp>
      <p:sp>
        <p:nvSpPr>
          <p:cNvPr id="70666" name="AutoShape 11"/>
          <p:cNvSpPr>
            <a:spLocks noChangeArrowheads="1"/>
          </p:cNvSpPr>
          <p:nvPr/>
        </p:nvSpPr>
        <p:spPr bwMode="auto">
          <a:xfrm>
            <a:off x="241169" y="3475038"/>
            <a:ext cx="8686800" cy="487362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300" dirty="0">
                <a:solidFill>
                  <a:schemeClr val="tx2"/>
                </a:solidFill>
                <a:latin typeface="Times New Roman" pitchFamily="18" charset="0"/>
              </a:rPr>
              <a:t>Цели формирования </a:t>
            </a:r>
            <a:r>
              <a:rPr lang="ru-RU" sz="2300" dirty="0" smtClean="0">
                <a:solidFill>
                  <a:schemeClr val="tx2"/>
                </a:solidFill>
                <a:latin typeface="Times New Roman" pitchFamily="18" charset="0"/>
              </a:rPr>
              <a:t>муниципальной </a:t>
            </a:r>
            <a:r>
              <a:rPr lang="ru-RU" sz="2300" dirty="0">
                <a:solidFill>
                  <a:schemeClr val="tx2"/>
                </a:solidFill>
                <a:latin typeface="Times New Roman" pitchFamily="18" charset="0"/>
              </a:rPr>
              <a:t>программы </a:t>
            </a: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41169" y="168274"/>
            <a:ext cx="8674231" cy="563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Зачем нужен программный бюджет?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32812" y="64960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3484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0660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1" name="AutoShape 11"/>
          <p:cNvSpPr>
            <a:spLocks noChangeArrowheads="1"/>
          </p:cNvSpPr>
          <p:nvPr/>
        </p:nvSpPr>
        <p:spPr bwMode="auto">
          <a:xfrm>
            <a:off x="193249" y="1300589"/>
            <a:ext cx="8798351" cy="136641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Бюджет Курского района Курской области </a:t>
            </a: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формируется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программному </a:t>
            </a: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принципу, т.е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. основная часть расходов </a:t>
            </a:r>
            <a:endParaRPr lang="ru-RU" altLang="ru-RU" sz="22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бюджета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направляется  </a:t>
            </a: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на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достижение конкретных целей, определенных </a:t>
            </a:r>
            <a:endParaRPr lang="ru-RU" altLang="ru-RU" sz="22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программами развития </a:t>
            </a:r>
            <a:r>
              <a:rPr lang="ru-RU" altLang="ru-RU" sz="22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59413" name="AutoShape 61"/>
          <p:cNvSpPr>
            <a:spLocks noChangeArrowheads="1"/>
          </p:cNvSpPr>
          <p:nvPr/>
        </p:nvSpPr>
        <p:spPr bwMode="auto">
          <a:xfrm>
            <a:off x="838201" y="2740086"/>
            <a:ext cx="1676400" cy="325315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2023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14" name="AutoShape 61"/>
          <p:cNvSpPr>
            <a:spLocks noChangeArrowheads="1"/>
          </p:cNvSpPr>
          <p:nvPr/>
        </p:nvSpPr>
        <p:spPr bwMode="auto">
          <a:xfrm>
            <a:off x="3657600" y="2722501"/>
            <a:ext cx="1600200" cy="3429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2024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59415" name="AutoShape 61"/>
          <p:cNvSpPr>
            <a:spLocks noChangeArrowheads="1"/>
          </p:cNvSpPr>
          <p:nvPr/>
        </p:nvSpPr>
        <p:spPr bwMode="auto">
          <a:xfrm>
            <a:off x="6844553" y="2729828"/>
            <a:ext cx="1689847" cy="33557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2025 </a:t>
            </a:r>
            <a:r>
              <a:rPr lang="ru-RU" sz="2500" b="1" dirty="0">
                <a:solidFill>
                  <a:schemeClr val="tx2"/>
                </a:solidFill>
                <a:latin typeface="Times New Roman" pitchFamily="18" charset="0"/>
              </a:rPr>
              <a:t>год</a:t>
            </a:r>
          </a:p>
        </p:txBody>
      </p:sp>
      <p:sp>
        <p:nvSpPr>
          <p:cNvPr id="70665" name="Line 24"/>
          <p:cNvSpPr>
            <a:spLocks noChangeShapeType="1"/>
          </p:cNvSpPr>
          <p:nvPr/>
        </p:nvSpPr>
        <p:spPr bwMode="auto">
          <a:xfrm>
            <a:off x="2971800" y="34290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66" name="Line 25"/>
          <p:cNvSpPr>
            <a:spLocks noChangeShapeType="1"/>
          </p:cNvSpPr>
          <p:nvPr/>
        </p:nvSpPr>
        <p:spPr bwMode="auto">
          <a:xfrm>
            <a:off x="6019800" y="342900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2142338"/>
              </p:ext>
            </p:extLst>
          </p:nvPr>
        </p:nvGraphicFramePr>
        <p:xfrm>
          <a:off x="0" y="3429000"/>
          <a:ext cx="2971800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889C-D942-4FFC-8999-23F5342B94F5}" type="slidenum">
              <a:rPr lang="ru-RU" altLang="ru-RU" smtClean="0"/>
              <a:pPr>
                <a:defRPr/>
              </a:pPr>
              <a:t>74</a:t>
            </a:fld>
            <a:endParaRPr lang="ru-RU" altLang="ru-RU"/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auto">
          <a:xfrm>
            <a:off x="193249" y="250029"/>
            <a:ext cx="8798351" cy="823913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12700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Какую часть занимают расходы на реализацию программ </a:t>
            </a:r>
          </a:p>
          <a:p>
            <a:pPr algn="ctr">
              <a:defRPr/>
            </a:pPr>
            <a:r>
              <a:rPr lang="ru-RU" sz="2500" b="1" dirty="0" smtClean="0">
                <a:solidFill>
                  <a:schemeClr val="tx2"/>
                </a:solidFill>
                <a:latin typeface="Times New Roman" pitchFamily="18" charset="0"/>
              </a:rPr>
              <a:t>в общем объеме расходов бюджета Курского района?</a:t>
            </a:r>
            <a:endParaRPr lang="ru-RU" sz="25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9240155"/>
              </p:ext>
            </p:extLst>
          </p:nvPr>
        </p:nvGraphicFramePr>
        <p:xfrm>
          <a:off x="2819400" y="3437966"/>
          <a:ext cx="3162299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9554166"/>
              </p:ext>
            </p:extLst>
          </p:nvPr>
        </p:nvGraphicFramePr>
        <p:xfrm>
          <a:off x="5943600" y="3446931"/>
          <a:ext cx="2971799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241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270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2039" name="Group 295"/>
          <p:cNvGraphicFramePr>
            <a:graphicFrameLocks noGrp="1"/>
          </p:cNvGraphicFramePr>
          <p:nvPr>
            <p:ph/>
          </p:nvPr>
        </p:nvGraphicFramePr>
        <p:xfrm>
          <a:off x="381000" y="779463"/>
          <a:ext cx="8382000" cy="5924545"/>
        </p:xfrm>
        <a:graphic>
          <a:graphicData uri="http://schemas.openxmlformats.org/drawingml/2006/table">
            <a:tbl>
              <a:tblPr/>
              <a:tblGrid>
                <a:gridCol w="59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образования в Курском районе Курской области 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Социальная поддержка граждан Курского района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Комплексное развитие сельских территорий Курского района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Управление муниципальным имуществом и земельными ресурсами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Охрана окружающей среды в Курском районе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муниципальной службы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культуры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Сохранение и развитие архивного дела в Курском районе Курской области 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малого и среднего предпринимательства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85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управления финансами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Содействие занятости населения Курского района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Профилактика правонарушений в Курском районе Курской области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648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энергоэффективности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доступным и комфортным жильем и коммунальными услугами граждан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Развитие транспортной системы, обеспечение перевозки пассажиров в Курском районе Курской области и безопасности дорожного движения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2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работы с молодежью, организация отдыха и оздоровления детей, молодежи, развитие физической культуры и спорта в Курском районе Курской области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 в Курском районе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937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законопослушного поведения участников дорожного движения на территории Курского района Курской области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1" marB="4680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4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2769" name="AutoShape 6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Муниципальные программы</a:t>
            </a:r>
            <a:endParaRPr lang="ru-RU" altLang="ru-RU" sz="25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500" dirty="0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483346"/>
            <a:ext cx="2133600" cy="476250"/>
          </a:xfrm>
        </p:spPr>
        <p:txBody>
          <a:bodyPr/>
          <a:lstStyle/>
          <a:p>
            <a:pPr>
              <a:defRPr/>
            </a:pPr>
            <a:fld id="{3FD2B8EF-3715-491F-921E-31F4BF5FA522}" type="slidenum">
              <a:rPr lang="ru-RU" altLang="ru-RU" smtClean="0"/>
              <a:pPr>
                <a:defRPr/>
              </a:pPr>
              <a:t>75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88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373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4" name="AutoShape 11"/>
          <p:cNvSpPr>
            <a:spLocks noChangeArrowheads="1"/>
          </p:cNvSpPr>
          <p:nvPr/>
        </p:nvSpPr>
        <p:spPr bwMode="auto">
          <a:xfrm>
            <a:off x="228600" y="228600"/>
            <a:ext cx="87630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в Курском районе Курской области» </a:t>
            </a:r>
          </a:p>
        </p:txBody>
      </p:sp>
      <p:sp>
        <p:nvSpPr>
          <p:cNvPr id="73736" name="AutoShape 11"/>
          <p:cNvSpPr>
            <a:spLocks noChangeArrowheads="1"/>
          </p:cNvSpPr>
          <p:nvPr/>
        </p:nvSpPr>
        <p:spPr bwMode="auto">
          <a:xfrm>
            <a:off x="76200" y="1447800"/>
            <a:ext cx="5638800" cy="5181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757,5 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796,4 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791,3 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будут направлены на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национальных проектов «Современная школа»,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образовательная среда», «Успех каждого ребенка»;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организацию питания обучающихся;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приобретение ГСМ для обеспечения подвоза обучающихся;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заработную плату, налоги, услуги связи, </a:t>
            </a:r>
            <a:r>
              <a:rPr lang="ru-RU" altLang="ru-RU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ТЭРы</a:t>
            </a: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имущества;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меры социальной поддержки работникам образовательных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и др. расходы.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3884855"/>
            <a:ext cx="3175000" cy="23812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5795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76</a:t>
            </a:fld>
            <a:endParaRPr lang="ru-RU" alt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67" y="1649730"/>
            <a:ext cx="2194285" cy="21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475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8" name="AutoShape 11"/>
          <p:cNvSpPr>
            <a:spLocks noChangeArrowheads="1"/>
          </p:cNvSpPr>
          <p:nvPr/>
        </p:nvSpPr>
        <p:spPr bwMode="auto">
          <a:xfrm>
            <a:off x="381000" y="124956"/>
            <a:ext cx="8534400" cy="124664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«Социальная поддержка граждан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Курского </a:t>
            </a:r>
            <a:r>
              <a:rPr lang="ru-RU" altLang="ru-RU" sz="2500" dirty="0">
                <a:latin typeface="Times New Roman" panose="02020603050405020304" pitchFamily="18" charset="0"/>
              </a:rPr>
              <a:t>района Курской области» </a:t>
            </a:r>
          </a:p>
        </p:txBody>
      </p:sp>
      <p:pic>
        <p:nvPicPr>
          <p:cNvPr id="74760" name="Picture 10" descr="D:\documents\БЮДЖЕТ ДЛЯ ГРАЖДАН\Бюджет для граждан на 2021-2023\собе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0" y="4274040"/>
            <a:ext cx="30099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197" y="1890713"/>
            <a:ext cx="3017857" cy="2588755"/>
          </a:xfrm>
          <a:prstGeom prst="rect">
            <a:avLst/>
          </a:prstGeom>
        </p:spPr>
      </p:pic>
      <p:sp>
        <p:nvSpPr>
          <p:cNvPr id="74762" name="AutoShape 11"/>
          <p:cNvSpPr>
            <a:spLocks noChangeArrowheads="1"/>
          </p:cNvSpPr>
          <p:nvPr/>
        </p:nvSpPr>
        <p:spPr bwMode="auto">
          <a:xfrm>
            <a:off x="152400" y="1600200"/>
            <a:ext cx="5943600" cy="5105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муниципальной 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165,0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81,8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98,7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будут направлены на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социальную поддержку отдельным категориям граждан: труженики тыла;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ветераны труда; реабилитированные лица;  лица, признанные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пострадавшими от политических репрессий;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дети-сироты, дети, оставшиеся без попечения родителей,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дети, находящиеся под опекой (попечительством);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 с детьми и прочие категории;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доплату к пенсиям муниципальным служащим;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обеспечение жилыми помещениями детей – сирот и детей,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оставшихся без попечения родителей, лиц из их числа;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организацию поздравлений с юбилейными датами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ВОВ, тружеников тыла старше 90 лет,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декады инвалидов, проведение районной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спартакиады среди инвалидов, проведение мероприятия,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посвященного Дню Победы в ВОВ и др. мероприятия.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82454" y="6431511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928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578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2" name="AutoShape 11"/>
          <p:cNvSpPr>
            <a:spLocks noChangeArrowheads="1"/>
          </p:cNvSpPr>
          <p:nvPr/>
        </p:nvSpPr>
        <p:spPr bwMode="auto">
          <a:xfrm>
            <a:off x="228600" y="228600"/>
            <a:ext cx="8610600" cy="129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«Комплексное развитие сельских территорий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Курского района Курской области» </a:t>
            </a:r>
          </a:p>
        </p:txBody>
      </p:sp>
      <p:sp>
        <p:nvSpPr>
          <p:cNvPr id="69640" name="AutoShape 11"/>
          <p:cNvSpPr>
            <a:spLocks noChangeArrowheads="1"/>
          </p:cNvSpPr>
          <p:nvPr/>
        </p:nvSpPr>
        <p:spPr bwMode="auto">
          <a:xfrm>
            <a:off x="351864" y="1715901"/>
            <a:ext cx="8440271" cy="44323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состоянию на текущую дату бюджетные средства </a:t>
            </a:r>
          </a:p>
          <a:p>
            <a:pPr algn="ctr"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реализацию муниципальной программы </a:t>
            </a:r>
          </a:p>
          <a:p>
            <a:pPr algn="ctr"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2023-2025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не планируются.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74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680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6" name="AutoShape 11"/>
          <p:cNvSpPr>
            <a:spLocks noChangeArrowheads="1"/>
          </p:cNvSpPr>
          <p:nvPr/>
        </p:nvSpPr>
        <p:spPr bwMode="auto">
          <a:xfrm>
            <a:off x="152400" y="228599"/>
            <a:ext cx="8686800" cy="12033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«Управление муниципальным имуществом и земельными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ресурсами в </a:t>
            </a:r>
            <a:r>
              <a:rPr lang="ru-RU" altLang="ru-RU" sz="2500" dirty="0">
                <a:latin typeface="Times New Roman" panose="02020603050405020304" pitchFamily="18" charset="0"/>
              </a:rPr>
              <a:t>Курском районе Курской области» </a:t>
            </a:r>
          </a:p>
        </p:txBody>
      </p:sp>
      <p:sp>
        <p:nvSpPr>
          <p:cNvPr id="76807" name="AutoShape 11"/>
          <p:cNvSpPr>
            <a:spLocks noChangeArrowheads="1"/>
          </p:cNvSpPr>
          <p:nvPr/>
        </p:nvSpPr>
        <p:spPr bwMode="auto">
          <a:xfrm>
            <a:off x="266700" y="1524000"/>
            <a:ext cx="5905500" cy="51974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3,0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будут направлены 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изготовление схем расположения земельных участков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кадастровом плане или кадастровой карте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территорий, изготовление межевых планов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земельных участков с постановкой 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кадастровый учет;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оценку земельных участков, государственная собственность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которые не разграничена и (или) находящихся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муниципальной собственности;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услуги по лицензионному обслуживанию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программных продуктов (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БарсАренда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изготовление технической документации, необходимой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постановки на государственный кадастровый учет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объектов недвижимого имущества, включенных 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реестр муниципальной собственности, для последующей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права муниципальной собственности;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содержание муниципального имущества.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6809" name="Picture 9" descr="D:\documents\БЮДЖЕТ ДЛЯ ГРАЖДАН\Бюджет для граждан на 2020-2022\Фото 2\IMG_48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086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11" descr="https://i.mycdn.me/i?r=AyH4iRPQ2q0otWIFepML2LxRexMcd4gdawPYQ8p75r9s2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554288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79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9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solidFill>
            <a:srgbClr val="B498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AutoShape 11"/>
          <p:cNvSpPr>
            <a:spLocks noChangeArrowheads="1"/>
          </p:cNvSpPr>
          <p:nvPr/>
        </p:nvSpPr>
        <p:spPr bwMode="auto">
          <a:xfrm>
            <a:off x="381000" y="457200"/>
            <a:ext cx="8382000" cy="1143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Бюджетная система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 Курской области</a:t>
            </a:r>
          </a:p>
        </p:txBody>
      </p:sp>
      <p:sp>
        <p:nvSpPr>
          <p:cNvPr id="7175" name="AutoShape 26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6" name="AutoShape 27" descr="38748-1498070026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4" name="AutoShape 11"/>
          <p:cNvSpPr>
            <a:spLocks noChangeArrowheads="1"/>
          </p:cNvSpPr>
          <p:nvPr/>
        </p:nvSpPr>
        <p:spPr bwMode="auto">
          <a:xfrm>
            <a:off x="5029200" y="4648200"/>
            <a:ext cx="3657600" cy="1981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>
                <a:latin typeface="Times New Roman" pitchFamily="18" charset="0"/>
              </a:rPr>
              <a:t>Бюджеты </a:t>
            </a:r>
          </a:p>
          <a:p>
            <a:pPr algn="ctr" eaLnBrk="1" hangingPunct="1">
              <a:defRPr/>
            </a:pPr>
            <a:r>
              <a:rPr lang="ru-RU" sz="2500" b="1">
                <a:latin typeface="Times New Roman" pitchFamily="18" charset="0"/>
              </a:rPr>
              <a:t>сельских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b="1">
                <a:latin typeface="Times New Roman" pitchFamily="18" charset="0"/>
              </a:rPr>
              <a:t>поселений (17)</a:t>
            </a:r>
          </a:p>
        </p:txBody>
      </p:sp>
      <p:sp>
        <p:nvSpPr>
          <p:cNvPr id="7178" name="AutoShape 32" descr="tn_205239_125178c9379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304800" y="2971800"/>
            <a:ext cx="3810000" cy="2438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Консолидированный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бюджет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Курского района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b="1">
                <a:solidFill>
                  <a:schemeClr val="tx2"/>
                </a:solidFill>
                <a:latin typeface="Times New Roman" panose="02020603050405020304" pitchFamily="18" charset="0"/>
              </a:rPr>
              <a:t>Курской области</a:t>
            </a:r>
          </a:p>
        </p:txBody>
      </p:sp>
      <p:sp>
        <p:nvSpPr>
          <p:cNvPr id="21518" name="AutoShape 11"/>
          <p:cNvSpPr>
            <a:spLocks noChangeArrowheads="1"/>
          </p:cNvSpPr>
          <p:nvPr/>
        </p:nvSpPr>
        <p:spPr bwMode="auto">
          <a:xfrm>
            <a:off x="4953000" y="1828800"/>
            <a:ext cx="3733800" cy="19812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2500" b="1">
                <a:latin typeface="Times New Roman" pitchFamily="18" charset="0"/>
              </a:rPr>
              <a:t>Бюджет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b="1">
                <a:latin typeface="Times New Roman" pitchFamily="18" charset="0"/>
              </a:rPr>
              <a:t>муниципального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500" b="1">
                <a:latin typeface="Times New Roman" pitchFamily="18" charset="0"/>
              </a:rPr>
              <a:t>района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 rot="12035415">
            <a:off x="2806700" y="5346700"/>
            <a:ext cx="2244725" cy="120491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4113136">
            <a:off x="3244056" y="1202532"/>
            <a:ext cx="1176337" cy="2317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81800" y="6514540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977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782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30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30492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«Охрана окружающей среды в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Курском районе  Курской области» </a:t>
            </a:r>
          </a:p>
        </p:txBody>
      </p:sp>
      <p:sp>
        <p:nvSpPr>
          <p:cNvPr id="76808" name="AutoShape 11"/>
          <p:cNvSpPr>
            <a:spLocks noChangeArrowheads="1"/>
          </p:cNvSpPr>
          <p:nvPr/>
        </p:nvSpPr>
        <p:spPr bwMode="auto">
          <a:xfrm>
            <a:off x="304800" y="1600200"/>
            <a:ext cx="5334000" cy="4876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18,0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ликвидацию несанкционированных свалок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территории Курского района Курской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также на изготовление проектно-сметной документации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прохождение государственной экспертизы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строительство водонапорной башни в п. Камыши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Курского района Курской области.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3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933" y="2335658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6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885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4" name="AutoShape 11"/>
          <p:cNvSpPr>
            <a:spLocks noChangeArrowheads="1"/>
          </p:cNvSpPr>
          <p:nvPr/>
        </p:nvSpPr>
        <p:spPr bwMode="auto">
          <a:xfrm>
            <a:off x="304800" y="152400"/>
            <a:ext cx="8534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муниципальной службы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pic>
        <p:nvPicPr>
          <p:cNvPr id="78855" name="Picture 6" descr="_DSC82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3528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AutoShape 11"/>
          <p:cNvSpPr>
            <a:spLocks noChangeArrowheads="1"/>
          </p:cNvSpPr>
          <p:nvPr/>
        </p:nvSpPr>
        <p:spPr bwMode="auto">
          <a:xfrm>
            <a:off x="152400" y="1447800"/>
            <a:ext cx="5181600" cy="5181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квалификации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служащих и предупреждение рисков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развития заболеваний путем проведения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диспансеризации и своевременной организации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тестирования 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коронавирусную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инфекцию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служащих.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03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7987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8" name="AutoShape 11"/>
          <p:cNvSpPr>
            <a:spLocks noChangeArrowheads="1"/>
          </p:cNvSpPr>
          <p:nvPr/>
        </p:nvSpPr>
        <p:spPr bwMode="auto">
          <a:xfrm>
            <a:off x="381000" y="304800"/>
            <a:ext cx="8534400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культуры в Курском районе Курской области»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74" y="1429541"/>
            <a:ext cx="2673350" cy="39989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76" y="4336497"/>
            <a:ext cx="4216924" cy="1897616"/>
          </a:xfrm>
          <a:prstGeom prst="rect">
            <a:avLst/>
          </a:prstGeom>
        </p:spPr>
      </p:pic>
      <p:sp>
        <p:nvSpPr>
          <p:cNvPr id="78855" name="AutoShape 11"/>
          <p:cNvSpPr>
            <a:spLocks noChangeArrowheads="1"/>
          </p:cNvSpPr>
          <p:nvPr/>
        </p:nvSpPr>
        <p:spPr bwMode="auto">
          <a:xfrm>
            <a:off x="228600" y="1738313"/>
            <a:ext cx="4876800" cy="44338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5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5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50,3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67,4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67,4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на:</a:t>
            </a:r>
          </a:p>
          <a:p>
            <a:pPr marL="342900" indent="-342900" algn="ctr" eaLnBrk="1" hangingPunct="1">
              <a:buFontTx/>
              <a:buAutoNum type="arabicPeriod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установку ограждения и видеонаблюдения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в парке МБУК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Камышинский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РДК»;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проведение районных мероприятий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согласно календарному плану;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заработную плату работников Камышинского районного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Дома культуры 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Бесединской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центральной районной библиотеки, налоги, услуги связи, 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ТЭРы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расходы на содержание имущества и др.</a:t>
            </a:r>
          </a:p>
          <a:p>
            <a:pPr algn="ctr" eaLnBrk="1" hangingPunct="1">
              <a:defRPr/>
            </a:pPr>
            <a:endParaRPr lang="ru-RU" sz="15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3176" y="645108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616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090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902" name="AutoShape 11"/>
          <p:cNvSpPr>
            <a:spLocks noChangeArrowheads="1"/>
          </p:cNvSpPr>
          <p:nvPr/>
        </p:nvSpPr>
        <p:spPr bwMode="auto">
          <a:xfrm>
            <a:off x="381000" y="304799"/>
            <a:ext cx="8458200" cy="12350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«Сохранение и развитие архивного дела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pic>
        <p:nvPicPr>
          <p:cNvPr id="80903" name="Picture 6" descr="IMG_1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AutoShape 11"/>
          <p:cNvSpPr>
            <a:spLocks noChangeArrowheads="1"/>
          </p:cNvSpPr>
          <p:nvPr/>
        </p:nvSpPr>
        <p:spPr bwMode="auto">
          <a:xfrm>
            <a:off x="228600" y="1828800"/>
            <a:ext cx="4648200" cy="4495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укреплению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материально-технической базы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отдела архивной работы 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межведомственного взаимодействия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Администрации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области, а также на заработную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плату работников отдела в связи с исполнением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переданных государственных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полномочий в сфере архивного дела.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6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192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6" name="AutoShape 11"/>
          <p:cNvSpPr>
            <a:spLocks noChangeArrowheads="1"/>
          </p:cNvSpPr>
          <p:nvPr/>
        </p:nvSpPr>
        <p:spPr bwMode="auto">
          <a:xfrm>
            <a:off x="381000" y="228599"/>
            <a:ext cx="8534400" cy="127174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малого и среднего предпринимательства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81800" y="6379369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84</a:t>
            </a:fld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35" y="1722948"/>
            <a:ext cx="3733800" cy="28003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76688"/>
            <a:ext cx="3505200" cy="2628900"/>
          </a:xfrm>
          <a:prstGeom prst="rect">
            <a:avLst/>
          </a:prstGeom>
        </p:spPr>
      </p:pic>
      <p:sp>
        <p:nvSpPr>
          <p:cNvPr id="75783" name="AutoShape 11"/>
          <p:cNvSpPr>
            <a:spLocks noChangeArrowheads="1"/>
          </p:cNvSpPr>
          <p:nvPr/>
        </p:nvSpPr>
        <p:spPr bwMode="auto">
          <a:xfrm>
            <a:off x="228600" y="2057400"/>
            <a:ext cx="4648200" cy="4114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0,2 млн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оказанию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финансовой поддержки  предпринимателям,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начинающим собственное дело, а также 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самозанятым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гражданам.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397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4" name="AutoShape 11"/>
          <p:cNvSpPr>
            <a:spLocks noChangeArrowheads="1"/>
          </p:cNvSpPr>
          <p:nvPr/>
        </p:nvSpPr>
        <p:spPr bwMode="auto">
          <a:xfrm>
            <a:off x="304800" y="304800"/>
            <a:ext cx="85344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«Повышение эффективности управления финансами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  <a:p>
            <a:pPr algn="ctr" eaLnBrk="1" hangingPunct="1">
              <a:buFontTx/>
              <a:buNone/>
            </a:pPr>
            <a:endParaRPr lang="ru-RU" altLang="ru-RU" sz="1800" b="1" dirty="0">
              <a:latin typeface="Times New Roman" panose="02020603050405020304" pitchFamily="18" charset="0"/>
            </a:endParaRPr>
          </a:p>
        </p:txBody>
      </p:sp>
      <p:pic>
        <p:nvPicPr>
          <p:cNvPr id="83975" name="Picture 14" descr="калькуля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4384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AutoShape 11"/>
          <p:cNvSpPr>
            <a:spLocks noChangeArrowheads="1"/>
          </p:cNvSpPr>
          <p:nvPr/>
        </p:nvSpPr>
        <p:spPr bwMode="auto">
          <a:xfrm>
            <a:off x="228600" y="1600200"/>
            <a:ext cx="5791200" cy="4800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42,2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38,0 млн. руб.;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35,4 млн. 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выплату дотации на выравнивание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бюджетной обеспеченности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поселениям Курского района Курской области;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Выплату заработной платы работникам управления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бюджету и налогам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Администрации Курского района Курской области;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сопровождение комплектов систем «Консультант плюс» и 1С: БМО;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обслуживание муниципального долга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Курского района Курской области.</a:t>
            </a:r>
          </a:p>
          <a:p>
            <a:pPr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63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49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8" name="AutoShape 11"/>
          <p:cNvSpPr>
            <a:spLocks noChangeArrowheads="1"/>
          </p:cNvSpPr>
          <p:nvPr/>
        </p:nvSpPr>
        <p:spPr bwMode="auto">
          <a:xfrm>
            <a:off x="228600" y="210941"/>
            <a:ext cx="8610600" cy="132893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«Содействие занятости населения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Курского района Курской области»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12" y="1503166"/>
            <a:ext cx="3068834" cy="306883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72" y="4130674"/>
            <a:ext cx="2819401" cy="2114551"/>
          </a:xfrm>
          <a:prstGeom prst="rect">
            <a:avLst/>
          </a:prstGeom>
        </p:spPr>
      </p:pic>
      <p:sp>
        <p:nvSpPr>
          <p:cNvPr id="82951" name="AutoShape 11"/>
          <p:cNvSpPr>
            <a:spLocks noChangeArrowheads="1"/>
          </p:cNvSpPr>
          <p:nvPr/>
        </p:nvSpPr>
        <p:spPr bwMode="auto">
          <a:xfrm>
            <a:off x="228600" y="1600200"/>
            <a:ext cx="5410200" cy="5105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организации общественных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оплачиваемых работ в муниципальных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общеобразовательных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учреждениях Курского района, создание временных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рабочих мест для трудоустройства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несовершеннолетних граждан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возрасте от 14 до 18 лет в свободное от учебы время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общеобразовательных учреждениях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5001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651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602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2" name="AutoShape 11"/>
          <p:cNvSpPr>
            <a:spLocks noChangeArrowheads="1"/>
          </p:cNvSpPr>
          <p:nvPr/>
        </p:nvSpPr>
        <p:spPr bwMode="auto">
          <a:xfrm>
            <a:off x="228600" y="152400"/>
            <a:ext cx="8763000" cy="1219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«Профилактика правонарушений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228600" y="1447800"/>
            <a:ext cx="5867400" cy="52578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3,6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профилактике наркомании,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медико-социальной реабилитации больных наркоманией,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профилактике рецидивной преступности, </a:t>
            </a:r>
          </a:p>
          <a:p>
            <a:pPr marL="342900" indent="-342900" algn="ctr" eaLnBrk="1" hangingPunct="1">
              <a:defRPr/>
            </a:pP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ресоциализации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и социальной адаптации лиц, освободившихся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учреждений исполнения наказания, а также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осужденным к мерам наказания, не связанных с лишением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свободы, изготовление наглядной агитации, установка камер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видеонаблюдения и др. мероприятия.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1" y="2444750"/>
            <a:ext cx="3263899" cy="3263899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9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704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6" name="AutoShape 11"/>
          <p:cNvSpPr>
            <a:spLocks noChangeArrowheads="1"/>
          </p:cNvSpPr>
          <p:nvPr/>
        </p:nvSpPr>
        <p:spPr bwMode="auto">
          <a:xfrm>
            <a:off x="228600" y="304799"/>
            <a:ext cx="8686800" cy="13557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«Повышение </a:t>
            </a:r>
            <a:r>
              <a:rPr lang="ru-RU" altLang="ru-RU" sz="2500" dirty="0" err="1">
                <a:latin typeface="Times New Roman" panose="02020603050405020304" pitchFamily="18" charset="0"/>
              </a:rPr>
              <a:t>энергоэффективности</a:t>
            </a:r>
            <a:r>
              <a:rPr lang="ru-RU" altLang="ru-RU" sz="2500" dirty="0">
                <a:latin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pic>
        <p:nvPicPr>
          <p:cNvPr id="87047" name="Picture 9" descr="P10101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429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228600" y="1890712"/>
            <a:ext cx="4800600" cy="45100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0,2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не планируется;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не планируется.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замене ламп освещения помещений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территории муниципальных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учреждений.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15953" y="6413126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142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806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70" name="AutoShape 11"/>
          <p:cNvSpPr>
            <a:spLocks noChangeArrowheads="1"/>
          </p:cNvSpPr>
          <p:nvPr/>
        </p:nvSpPr>
        <p:spPr bwMode="auto">
          <a:xfrm>
            <a:off x="228600" y="152400"/>
            <a:ext cx="8610600" cy="1752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</a:t>
            </a:r>
            <a:r>
              <a:rPr lang="ru-RU" altLang="ru-RU" sz="2500" b="1" dirty="0" smtClean="0">
                <a:latin typeface="Times New Roman" panose="02020603050405020304" pitchFamily="18" charset="0"/>
              </a:rPr>
              <a:t>программа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«Обеспечение </a:t>
            </a:r>
            <a:r>
              <a:rPr lang="ru-RU" altLang="ru-RU" sz="2500" dirty="0">
                <a:latin typeface="Times New Roman" panose="02020603050405020304" pitchFamily="18" charset="0"/>
              </a:rPr>
              <a:t>доступным и комфортным жильем и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коммунальными </a:t>
            </a:r>
            <a:r>
              <a:rPr lang="ru-RU" altLang="ru-RU" sz="2500" dirty="0">
                <a:latin typeface="Times New Roman" panose="02020603050405020304" pitchFamily="18" charset="0"/>
              </a:rPr>
              <a:t>услугами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граждан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в </a:t>
            </a:r>
            <a:r>
              <a:rPr lang="ru-RU" altLang="ru-RU" sz="2500" dirty="0">
                <a:latin typeface="Times New Roman" panose="02020603050405020304" pitchFamily="18" charset="0"/>
              </a:rPr>
              <a:t>Курском районе Курской области</a:t>
            </a:r>
            <a:r>
              <a:rPr lang="ru-RU" altLang="ru-RU" sz="2500" b="1" dirty="0">
                <a:latin typeface="Times New Roman" panose="02020603050405020304" pitchFamily="18" charset="0"/>
              </a:rPr>
              <a:t>» </a:t>
            </a:r>
          </a:p>
        </p:txBody>
      </p:sp>
      <p:sp>
        <p:nvSpPr>
          <p:cNvPr id="86024" name="AutoShape 11"/>
          <p:cNvSpPr>
            <a:spLocks noChangeArrowheads="1"/>
          </p:cNvSpPr>
          <p:nvPr/>
        </p:nvSpPr>
        <p:spPr bwMode="auto">
          <a:xfrm>
            <a:off x="304800" y="2043112"/>
            <a:ext cx="5257800" cy="4662487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7,8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5,1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софинансирование государственной поддержки молодых семей в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улучшении жилищных условий в Курском районе Курской области,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взносы по капитальному ремонту,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предоставление субсидии на оздоровление и недопущение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банкротства МУП ЖКХ «Родник» 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внесению в Единый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государственный реестр недвижимости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сведений о границах муниципальных образований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границах населенных пунктов,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водоснабжение комплексной застройки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Букреевка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Камышинского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сельсовета.</a:t>
            </a: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73" name="Picture 10" descr="D:\documents\БЮДЖЕТ ДЛЯ ГРАЖДАН\Бюджет для граждан на 2021-2023\Молодые семь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05000"/>
            <a:ext cx="31242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89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56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8" name="AutoShape 11"/>
          <p:cNvSpPr>
            <a:spLocks noChangeArrowheads="1"/>
          </p:cNvSpPr>
          <p:nvPr/>
        </p:nvSpPr>
        <p:spPr bwMode="auto">
          <a:xfrm>
            <a:off x="533400" y="1219200"/>
            <a:ext cx="8153400" cy="6096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28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9" name="AutoShape 11"/>
          <p:cNvSpPr>
            <a:spLocks noChangeArrowheads="1"/>
          </p:cNvSpPr>
          <p:nvPr/>
        </p:nvSpPr>
        <p:spPr bwMode="auto">
          <a:xfrm>
            <a:off x="381000" y="228600"/>
            <a:ext cx="8382000" cy="1371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500" b="1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Бюджетный процесс,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500" b="1">
                <a:solidFill>
                  <a:schemeClr val="tx2"/>
                </a:solidFill>
                <a:latin typeface="Times New Roman" panose="02020603050405020304" pitchFamily="18" charset="0"/>
              </a:rPr>
              <a:t>с</a:t>
            </a:r>
            <a:r>
              <a:rPr lang="ru-RU" altLang="ru-RU" sz="3600" b="1">
                <a:solidFill>
                  <a:schemeClr val="tx2"/>
                </a:solidFill>
                <a:latin typeface="Times New Roman" panose="02020603050405020304" pitchFamily="18" charset="0"/>
              </a:rPr>
              <a:t>тадии бюджетного процесса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5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0" name="AutoShape 20" descr="c8f643c4375b73c8d9acb260b5df32a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1" name="AutoShape 22" descr="c8f643c4375b73c8d9acb260b5df32ac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2" name="AutoShape 24" descr="front-z-70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533400" y="21336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22540" name="AutoShape 11"/>
          <p:cNvSpPr>
            <a:spLocks noChangeArrowheads="1"/>
          </p:cNvSpPr>
          <p:nvPr/>
        </p:nvSpPr>
        <p:spPr bwMode="auto">
          <a:xfrm>
            <a:off x="533400" y="29718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22541" name="AutoShape 11"/>
          <p:cNvSpPr>
            <a:spLocks noChangeArrowheads="1"/>
          </p:cNvSpPr>
          <p:nvPr/>
        </p:nvSpPr>
        <p:spPr bwMode="auto">
          <a:xfrm>
            <a:off x="609600" y="38100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Утверждение проекта бюджета</a:t>
            </a:r>
          </a:p>
        </p:txBody>
      </p:sp>
      <p:sp>
        <p:nvSpPr>
          <p:cNvPr id="22542" name="AutoShape 11"/>
          <p:cNvSpPr>
            <a:spLocks noChangeArrowheads="1"/>
          </p:cNvSpPr>
          <p:nvPr/>
        </p:nvSpPr>
        <p:spPr bwMode="auto">
          <a:xfrm>
            <a:off x="609600" y="4648200"/>
            <a:ext cx="8305800" cy="3810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22543" name="AutoShape 11"/>
          <p:cNvSpPr>
            <a:spLocks noChangeArrowheads="1"/>
          </p:cNvSpPr>
          <p:nvPr/>
        </p:nvSpPr>
        <p:spPr bwMode="auto">
          <a:xfrm>
            <a:off x="609600" y="5486400"/>
            <a:ext cx="8305800" cy="685800"/>
          </a:xfrm>
          <a:prstGeom prst="roundRect">
            <a:avLst>
              <a:gd name="adj" fmla="val 16667"/>
            </a:avLst>
          </a:prstGeom>
          <a:solidFill>
            <a:schemeClr val="accent5">
              <a:lumMod val="90000"/>
            </a:schemeClr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Рассмотрение и утверждение отчета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об исполнении бюджета</a:t>
            </a:r>
          </a:p>
        </p:txBody>
      </p:sp>
      <p:sp>
        <p:nvSpPr>
          <p:cNvPr id="22545" name="AutoShape 29"/>
          <p:cNvSpPr>
            <a:spLocks noChangeArrowheads="1"/>
          </p:cNvSpPr>
          <p:nvPr/>
        </p:nvSpPr>
        <p:spPr bwMode="auto">
          <a:xfrm>
            <a:off x="4114800" y="25908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2546" name="AutoShape 29"/>
          <p:cNvSpPr>
            <a:spLocks noChangeArrowheads="1"/>
          </p:cNvSpPr>
          <p:nvPr/>
        </p:nvSpPr>
        <p:spPr bwMode="auto">
          <a:xfrm>
            <a:off x="4191000" y="34290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2547" name="AutoShape 29"/>
          <p:cNvSpPr>
            <a:spLocks noChangeArrowheads="1"/>
          </p:cNvSpPr>
          <p:nvPr/>
        </p:nvSpPr>
        <p:spPr bwMode="auto">
          <a:xfrm>
            <a:off x="4191000" y="42672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22548" name="AutoShape 29"/>
          <p:cNvSpPr>
            <a:spLocks noChangeArrowheads="1"/>
          </p:cNvSpPr>
          <p:nvPr/>
        </p:nvSpPr>
        <p:spPr bwMode="auto">
          <a:xfrm>
            <a:off x="4191000" y="51054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 sz="1700">
              <a:latin typeface="Arial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741459" y="6296445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05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8909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58340" y="2615862"/>
            <a:ext cx="3250399" cy="38100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161,9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26,6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30,0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 мероприятия по строительству,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ремонту и содержанию  автомобильных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дорог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территории Курского района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58000" y="6425862"/>
            <a:ext cx="2133600" cy="476250"/>
          </a:xfrm>
        </p:spPr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90</a:t>
            </a:fld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78" y="2246974"/>
            <a:ext cx="2879725" cy="3834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177" y="2865990"/>
            <a:ext cx="2736850" cy="3631201"/>
          </a:xfrm>
          <a:prstGeom prst="rect">
            <a:avLst/>
          </a:prstGeom>
        </p:spPr>
      </p:pic>
      <p:sp>
        <p:nvSpPr>
          <p:cNvPr id="89094" name="AutoShape 11"/>
          <p:cNvSpPr>
            <a:spLocks noChangeArrowheads="1"/>
          </p:cNvSpPr>
          <p:nvPr/>
        </p:nvSpPr>
        <p:spPr bwMode="auto">
          <a:xfrm>
            <a:off x="381000" y="76200"/>
            <a:ext cx="8382000" cy="2362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«Развитие транспортной системы,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обеспечение </a:t>
            </a:r>
            <a:r>
              <a:rPr lang="ru-RU" altLang="ru-RU" sz="2500" dirty="0">
                <a:latin typeface="Times New Roman" panose="02020603050405020304" pitchFamily="18" charset="0"/>
              </a:rPr>
              <a:t>перевозки пассажиров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 и безопасности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дорожного движения в </a:t>
            </a:r>
            <a:r>
              <a:rPr lang="ru-RU" altLang="ru-RU" sz="2500" dirty="0">
                <a:latin typeface="Times New Roman" panose="02020603050405020304" pitchFamily="18" charset="0"/>
              </a:rPr>
              <a:t>Курском районе Курской области» </a:t>
            </a:r>
          </a:p>
        </p:txBody>
      </p:sp>
    </p:spTree>
    <p:extLst>
      <p:ext uri="{BB962C8B-B14F-4D97-AF65-F5344CB8AC3E}">
        <p14:creationId xmlns:p14="http://schemas.microsoft.com/office/powerpoint/2010/main" val="42561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011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761898"/>
            <a:ext cx="3540636" cy="23595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5" y="2380653"/>
            <a:ext cx="2353865" cy="3138487"/>
          </a:xfrm>
          <a:prstGeom prst="rect">
            <a:avLst/>
          </a:prstGeom>
        </p:spPr>
      </p:pic>
      <p:sp>
        <p:nvSpPr>
          <p:cNvPr id="88071" name="AutoShape 11"/>
          <p:cNvSpPr>
            <a:spLocks noChangeArrowheads="1"/>
          </p:cNvSpPr>
          <p:nvPr/>
        </p:nvSpPr>
        <p:spPr bwMode="auto">
          <a:xfrm>
            <a:off x="1827983" y="2806115"/>
            <a:ext cx="4635828" cy="35210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defRPr/>
            </a:pPr>
            <a:endParaRPr lang="ru-RU" sz="1400" b="1" u="sng" dirty="0"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22,0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спортивных соревнований,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софинансирование мероприятий,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связанных с организацией отдыха детей в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каникулярное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время,</a:t>
            </a: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заработная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плата,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связи,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содержание имущества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МБОУДО ДЮСШ «Атлет» и др. мероприятия.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 eaLnBrk="1" hangingPunct="1">
              <a:defRPr/>
            </a:pP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21" name="AutoShape 11"/>
          <p:cNvSpPr>
            <a:spLocks noChangeArrowheads="1"/>
          </p:cNvSpPr>
          <p:nvPr/>
        </p:nvSpPr>
        <p:spPr bwMode="auto">
          <a:xfrm>
            <a:off x="304800" y="152400"/>
            <a:ext cx="8534400" cy="2033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«Повышение эффективности работы с молодежью,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организация </a:t>
            </a:r>
            <a:r>
              <a:rPr lang="ru-RU" altLang="ru-RU" sz="2500" dirty="0">
                <a:latin typeface="Times New Roman" panose="02020603050405020304" pitchFamily="18" charset="0"/>
              </a:rPr>
              <a:t>отдыха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и оздоровления </a:t>
            </a:r>
            <a:r>
              <a:rPr lang="ru-RU" altLang="ru-RU" sz="2500" dirty="0">
                <a:latin typeface="Times New Roman" panose="02020603050405020304" pitchFamily="18" charset="0"/>
              </a:rPr>
              <a:t>детей, молодежи,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развитие </a:t>
            </a:r>
            <a:r>
              <a:rPr lang="ru-RU" altLang="ru-RU" sz="2500" dirty="0">
                <a:latin typeface="Times New Roman" panose="02020603050405020304" pitchFamily="18" charset="0"/>
              </a:rPr>
              <a:t>физической культуры и спорта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в Курском районе Курской области»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06" y="2362200"/>
            <a:ext cx="2411494" cy="180862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08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9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1141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142" name="AutoShape 11"/>
          <p:cNvSpPr>
            <a:spLocks noChangeArrowheads="1"/>
          </p:cNvSpPr>
          <p:nvPr/>
        </p:nvSpPr>
        <p:spPr bwMode="auto">
          <a:xfrm>
            <a:off x="228600" y="228600"/>
            <a:ext cx="8610600" cy="2057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</a:rPr>
              <a:t>«Защита населения и территории от чрезвычайных ситуаций,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Обеспечение пожарной </a:t>
            </a:r>
            <a:r>
              <a:rPr lang="ru-RU" altLang="ru-RU" sz="2500" dirty="0">
                <a:latin typeface="Times New Roman" panose="02020603050405020304" pitchFamily="18" charset="0"/>
              </a:rPr>
              <a:t>безопасности и безопасности людей </a:t>
            </a:r>
            <a:endParaRPr lang="ru-RU" altLang="ru-RU" sz="25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ru-RU" altLang="ru-RU" sz="2500" dirty="0" smtClean="0">
                <a:latin typeface="Times New Roman" panose="02020603050405020304" pitchFamily="18" charset="0"/>
              </a:rPr>
              <a:t>на </a:t>
            </a:r>
            <a:r>
              <a:rPr lang="ru-RU" altLang="ru-RU" sz="2500" dirty="0">
                <a:latin typeface="Times New Roman" panose="02020603050405020304" pitchFamily="18" charset="0"/>
              </a:rPr>
              <a:t>водных объектах </a:t>
            </a:r>
            <a:r>
              <a:rPr lang="ru-RU" altLang="ru-RU" sz="2500" dirty="0" smtClean="0">
                <a:latin typeface="Times New Roman" panose="02020603050405020304" pitchFamily="18" charset="0"/>
              </a:rPr>
              <a:t>в Курском </a:t>
            </a:r>
            <a:r>
              <a:rPr lang="ru-RU" altLang="ru-RU" sz="2500" dirty="0">
                <a:latin typeface="Times New Roman" panose="02020603050405020304" pitchFamily="18" charset="0"/>
              </a:rPr>
              <a:t>районе Курской области» </a:t>
            </a:r>
          </a:p>
        </p:txBody>
      </p:sp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228600" y="2133600"/>
            <a:ext cx="4724400" cy="4343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0,4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Бюджетные средства будут направлены на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мероприятия по устранению последствий после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пожаров и на тушение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торфянников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расположенных на территории Курского района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Курской области.</a:t>
            </a: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42" y="3613252"/>
            <a:ext cx="2767058" cy="26319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35" y="2019300"/>
            <a:ext cx="2635577" cy="263557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00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2165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66" name="AutoShape 11"/>
          <p:cNvSpPr>
            <a:spLocks noChangeArrowheads="1"/>
          </p:cNvSpPr>
          <p:nvPr/>
        </p:nvSpPr>
        <p:spPr bwMode="auto">
          <a:xfrm>
            <a:off x="228600" y="152400"/>
            <a:ext cx="8610600" cy="1447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законопослушного поведения участников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 на территории  Курского  района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области»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50469"/>
            <a:ext cx="3352800" cy="2514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638300"/>
            <a:ext cx="3915758" cy="2364751"/>
          </a:xfrm>
          <a:prstGeom prst="rect">
            <a:avLst/>
          </a:prstGeom>
        </p:spPr>
      </p:pic>
      <p:sp>
        <p:nvSpPr>
          <p:cNvPr id="89097" name="AutoShape 11"/>
          <p:cNvSpPr>
            <a:spLocks noChangeArrowheads="1"/>
          </p:cNvSpPr>
          <p:nvPr/>
        </p:nvSpPr>
        <p:spPr bwMode="auto">
          <a:xfrm>
            <a:off x="228600" y="2057400"/>
            <a:ext cx="5029200" cy="44196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25400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объем финансирования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муниципальной программы: </a:t>
            </a:r>
          </a:p>
          <a:p>
            <a:pPr marL="342900" indent="-342900"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не предусмотрены;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- не предусмотрены;;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– не предусмотрены.</a:t>
            </a: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муниципальной программы: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«Организация и проведение акций «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Автокресло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детям»,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«Школьники! Соблюдайте ПДД»,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«Начинающие водители! К Вам обращаются дети»,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«Внимание – пешеход!», «Внимание каникулы»,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«Некуда спешить»;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«Организация и проведение профилактических мероприятий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«Используйте детское удерживающее устройство», 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«Школьные каникулы», «Внимание каникулы»,</a:t>
            </a:r>
          </a:p>
          <a:p>
            <a:pPr algn="ctr" eaLnBrk="1" hangingPunct="1"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«Безопасное колесо».</a:t>
            </a:r>
          </a:p>
          <a:p>
            <a:pPr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eaLnBrk="1" hangingPunct="1">
              <a:defRPr/>
            </a:pP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20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3189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90" name="AutoShape 11"/>
          <p:cNvSpPr>
            <a:spLocks noChangeArrowheads="1"/>
          </p:cNvSpPr>
          <p:nvPr/>
        </p:nvSpPr>
        <p:spPr bwMode="auto">
          <a:xfrm>
            <a:off x="381000" y="1066800"/>
            <a:ext cx="8534400" cy="403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800" b="1" u="sng" dirty="0">
                <a:latin typeface="Times New Roman" panose="02020603050405020304" pitchFamily="18" charset="0"/>
              </a:rPr>
              <a:t>КОНТАКТНАЯ ИНФОРМАЦИЯ</a:t>
            </a:r>
            <a:r>
              <a:rPr lang="ru-RU" altLang="ru-RU" sz="2800" b="1" dirty="0">
                <a:latin typeface="Times New Roman" panose="02020603050405020304" pitchFamily="18" charset="0"/>
              </a:rPr>
              <a:t>: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УПРАВЛЕНИЕ ПО БЮДЖЕТУ И НАЛОГАМ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АДМИНИСТРАЦИИ КУРСКОГО РАЙОНА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КУРСКОЙ ОБЛАСТИ.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АДРЕС: Г. КУРСК, УЛ. БЕЛИНСКОГО, Д. 21.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ТЕЛЕФОН: 8(4712) 52-77-90.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Адрес электронной почты: </a:t>
            </a:r>
            <a:r>
              <a:rPr lang="en-US" altLang="ru-RU" sz="2400" dirty="0">
                <a:latin typeface="Times New Roman" panose="02020603050405020304" pitchFamily="18" charset="0"/>
              </a:rPr>
              <a:t>uprfinkurr@mail.ru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График работы: с 9.00. до 18.00. </a:t>
            </a:r>
          </a:p>
          <a:p>
            <a:pPr algn="ctr" eaLnBrk="1" hangingPunct="1"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</a:rPr>
              <a:t>(выходные: суббота и воскресенье)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8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4213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4" name="AutoShape 11"/>
          <p:cNvSpPr>
            <a:spLocks noChangeArrowheads="1"/>
          </p:cNvSpPr>
          <p:nvPr/>
        </p:nvSpPr>
        <p:spPr bwMode="auto">
          <a:xfrm>
            <a:off x="381000" y="609600"/>
            <a:ext cx="8534400" cy="5105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Уважаемые жители и гости Курского района!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Обращаем Ваше внимание, </a:t>
            </a: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с решением </a:t>
            </a:r>
            <a:r>
              <a:rPr lang="ru-RU" altLang="ru-RU" sz="1800" dirty="0">
                <a:latin typeface="Times New Roman" panose="02020603050405020304" pitchFamily="18" charset="0"/>
              </a:rPr>
              <a:t>Представительного Собрания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Курского района Курской области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от 9 декабря 2022 года № 33-4-278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«О </a:t>
            </a:r>
            <a:r>
              <a:rPr lang="ru-RU" altLang="ru-RU" sz="1800" dirty="0">
                <a:latin typeface="Times New Roman" panose="02020603050405020304" pitchFamily="18" charset="0"/>
              </a:rPr>
              <a:t>бюджете Курского района Курской 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2023 </a:t>
            </a:r>
            <a:r>
              <a:rPr lang="ru-RU" altLang="ru-RU" sz="1800" dirty="0">
                <a:latin typeface="Times New Roman" panose="02020603050405020304" pitchFamily="18" charset="0"/>
              </a:rPr>
              <a:t>год и на плановый период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2024 </a:t>
            </a:r>
            <a:r>
              <a:rPr lang="ru-RU" altLang="ru-RU" sz="1800" dirty="0">
                <a:latin typeface="Times New Roman" panose="02020603050405020304" pitchFamily="18" charset="0"/>
              </a:rPr>
              <a:t>и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2025 </a:t>
            </a:r>
            <a:r>
              <a:rPr lang="ru-RU" altLang="ru-RU" sz="1800" dirty="0">
                <a:latin typeface="Times New Roman" panose="02020603050405020304" pitchFamily="18" charset="0"/>
              </a:rPr>
              <a:t>годы», </a:t>
            </a: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а </a:t>
            </a:r>
            <a:r>
              <a:rPr lang="ru-RU" altLang="ru-RU" sz="1800" dirty="0">
                <a:latin typeface="Times New Roman" panose="02020603050405020304" pitchFamily="18" charset="0"/>
              </a:rPr>
              <a:t>также с последующими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внесенными </a:t>
            </a:r>
            <a:r>
              <a:rPr lang="ru-RU" altLang="ru-RU" sz="1800" dirty="0">
                <a:latin typeface="Times New Roman" panose="02020603050405020304" pitchFamily="18" charset="0"/>
              </a:rPr>
              <a:t>изменениями </a:t>
            </a:r>
            <a:endParaRPr lang="ru-RU" altLang="ru-RU" sz="1800" dirty="0" smtClean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в </a:t>
            </a:r>
            <a:r>
              <a:rPr lang="ru-RU" altLang="ru-RU" sz="1800" dirty="0">
                <a:latin typeface="Times New Roman" panose="02020603050405020304" pitchFamily="18" charset="0"/>
              </a:rPr>
              <a:t>данное решение можно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ознакомиться </a:t>
            </a:r>
            <a:endParaRPr lang="ru-RU" altLang="ru-RU" sz="1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на официальном сайте Курского района Курской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области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anose="02020603050405020304" pitchFamily="18" charset="0"/>
              </a:rPr>
              <a:t>в разделе 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«Муниципальные правовые акты»,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одраздел «Представительное Собрание Курского района Курской области»</a:t>
            </a:r>
            <a:r>
              <a:rPr lang="ru-RU" altLang="ru-RU" sz="1800" dirty="0" smtClean="0">
                <a:latin typeface="Times New Roman" panose="02020603050405020304" pitchFamily="18" charset="0"/>
              </a:rPr>
              <a:t>.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6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2" descr="фон голубой с переходом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Rectangle 10"/>
          <p:cNvSpPr>
            <a:spLocks noChangeArrowheads="1"/>
          </p:cNvSpPr>
          <p:nvPr/>
        </p:nvSpPr>
        <p:spPr bwMode="auto">
          <a:xfrm>
            <a:off x="685800" y="15240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tx2"/>
              </a:solidFill>
            </a:endParaRPr>
          </a:p>
        </p:txBody>
      </p:sp>
      <p:sp>
        <p:nvSpPr>
          <p:cNvPr id="95237" name="Rectangle 11"/>
          <p:cNvSpPr>
            <a:spLocks noChangeArrowheads="1"/>
          </p:cNvSpPr>
          <p:nvPr/>
        </p:nvSpPr>
        <p:spPr bwMode="auto">
          <a:xfrm>
            <a:off x="914400" y="1676400"/>
            <a:ext cx="762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1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38" name="AutoShape 11"/>
          <p:cNvSpPr>
            <a:spLocks noChangeArrowheads="1"/>
          </p:cNvSpPr>
          <p:nvPr/>
        </p:nvSpPr>
        <p:spPr bwMode="auto">
          <a:xfrm>
            <a:off x="381000" y="990600"/>
            <a:ext cx="8534400" cy="4038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</a:rPr>
              <a:t>СПАСИБО,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ЧТО ПОСЕТИЛИ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ИНФОРМАЦИОННЫЙ РЕСУРС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«БЮДЖЕТ ДЛЯ ГРАЖДАН»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КУРСКОГО РАЙОНА </a:t>
            </a:r>
          </a:p>
          <a:p>
            <a:pPr algn="ctr" eaLnBrk="1" hangingPunct="1"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</a:rPr>
              <a:t>КУРСКОЙ ОБЛАСТИ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080C40-58E8-410E-8EAD-2C84F91B89CA}" type="slidenum">
              <a:rPr lang="ru-RU" altLang="ru-RU" smtClean="0"/>
              <a:pPr>
                <a:defRPr/>
              </a:pPr>
              <a:t>96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14088</TotalTime>
  <Words>9560</Words>
  <Application>Microsoft Office PowerPoint</Application>
  <PresentationFormat>Экран (4:3)</PresentationFormat>
  <Paragraphs>2287</Paragraphs>
  <Slides>96</Slides>
  <Notes>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101" baseType="lpstr">
      <vt:lpstr>Arial</vt:lpstr>
      <vt:lpstr>Monotype Corsiva</vt:lpstr>
      <vt:lpstr>Times New Roman</vt:lpstr>
      <vt:lpstr>Оформление по умолчанию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Яковлева</dc:creator>
  <cp:lastModifiedBy>user</cp:lastModifiedBy>
  <cp:revision>2332</cp:revision>
  <cp:lastPrinted>2022-11-17T11:00:56Z</cp:lastPrinted>
  <dcterms:created xsi:type="dcterms:W3CDTF">1601-01-01T00:00:00Z</dcterms:created>
  <dcterms:modified xsi:type="dcterms:W3CDTF">2022-12-13T07:14:13Z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